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6" r:id="rId2"/>
    <p:sldId id="278" r:id="rId3"/>
    <p:sldId id="257" r:id="rId4"/>
    <p:sldId id="258" r:id="rId5"/>
    <p:sldId id="284" r:id="rId6"/>
    <p:sldId id="290" r:id="rId7"/>
    <p:sldId id="279" r:id="rId8"/>
    <p:sldId id="259" r:id="rId9"/>
    <p:sldId id="260" r:id="rId10"/>
    <p:sldId id="262" r:id="rId11"/>
    <p:sldId id="263" r:id="rId12"/>
    <p:sldId id="264" r:id="rId13"/>
    <p:sldId id="265" r:id="rId14"/>
    <p:sldId id="266" r:id="rId15"/>
    <p:sldId id="280" r:id="rId16"/>
    <p:sldId id="267" r:id="rId17"/>
    <p:sldId id="268" r:id="rId18"/>
    <p:sldId id="269" r:id="rId19"/>
    <p:sldId id="270" r:id="rId20"/>
    <p:sldId id="281" r:id="rId21"/>
    <p:sldId id="282" r:id="rId22"/>
    <p:sldId id="293" r:id="rId23"/>
    <p:sldId id="294" r:id="rId24"/>
    <p:sldId id="295" r:id="rId25"/>
    <p:sldId id="271" r:id="rId26"/>
    <p:sldId id="283" r:id="rId27"/>
    <p:sldId id="272" r:id="rId28"/>
    <p:sldId id="273" r:id="rId29"/>
    <p:sldId id="296" r:id="rId30"/>
    <p:sldId id="285" r:id="rId31"/>
    <p:sldId id="286" r:id="rId32"/>
    <p:sldId id="291" r:id="rId33"/>
    <p:sldId id="292" r:id="rId34"/>
    <p:sldId id="274" r:id="rId35"/>
    <p:sldId id="275" r:id="rId36"/>
    <p:sldId id="276" r:id="rId37"/>
    <p:sldId id="277" r:id="rId38"/>
    <p:sldId id="287" r:id="rId39"/>
    <p:sldId id="288" r:id="rId40"/>
    <p:sldId id="28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58" y="4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4D1C1B-A95E-4928-8357-0E8DC279C5DF}" type="datetimeFigureOut">
              <a:rPr lang="en-SG" smtClean="0"/>
              <a:t>3/7/2024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085646-2D0D-41C2-A75F-503924362B14}" type="slidenum">
              <a:rPr lang="en-SG" smtClean="0"/>
              <a:t>‹#›</a:t>
            </a:fld>
            <a:endParaRPr lang="en-SG"/>
          </a:p>
        </p:txBody>
      </p:sp>
    </p:spTree>
    <p:extLst>
      <p:ext uri="{BB962C8B-B14F-4D97-AF65-F5344CB8AC3E}">
        <p14:creationId xmlns:p14="http://schemas.microsoft.com/office/powerpoint/2010/main" val="1704899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A085646-2D0D-41C2-A75F-503924362B14}" type="slidenum">
              <a:rPr lang="en-SG" smtClean="0"/>
              <a:t>21</a:t>
            </a:fld>
            <a:endParaRPr lang="en-SG"/>
          </a:p>
        </p:txBody>
      </p:sp>
    </p:spTree>
    <p:extLst>
      <p:ext uri="{BB962C8B-B14F-4D97-AF65-F5344CB8AC3E}">
        <p14:creationId xmlns:p14="http://schemas.microsoft.com/office/powerpoint/2010/main" val="3139512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A74FC086-21D1-4C5D-91F7-FEBDC1BEF575}" type="datetimeFigureOut">
              <a:rPr lang="en-SG" smtClean="0"/>
              <a:t>3/7/2024</a:t>
            </a:fld>
            <a:endParaRPr lang="en-SG"/>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SG"/>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A638214-7D57-4189-8C77-DCF3298AA473}"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321213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4FC086-21D1-4C5D-91F7-FEBDC1BEF575}" type="datetimeFigureOut">
              <a:rPr lang="en-SG" smtClean="0"/>
              <a:t>3/7/2024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A638214-7D57-4189-8C77-DCF3298AA473}" type="slidenum">
              <a:rPr lang="en-SG" smtClean="0"/>
              <a:t>‹#›</a:t>
            </a:fld>
            <a:endParaRPr lang="en-SG"/>
          </a:p>
        </p:txBody>
      </p:sp>
    </p:spTree>
    <p:extLst>
      <p:ext uri="{BB962C8B-B14F-4D97-AF65-F5344CB8AC3E}">
        <p14:creationId xmlns:p14="http://schemas.microsoft.com/office/powerpoint/2010/main" val="2892359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4FC086-21D1-4C5D-91F7-FEBDC1BEF575}" type="datetimeFigureOut">
              <a:rPr lang="en-SG" smtClean="0"/>
              <a:t>3/7/2024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A638214-7D57-4189-8C77-DCF3298AA473}" type="slidenum">
              <a:rPr lang="en-SG" smtClean="0"/>
              <a:t>‹#›</a:t>
            </a:fld>
            <a:endParaRPr lang="en-SG"/>
          </a:p>
        </p:txBody>
      </p:sp>
    </p:spTree>
    <p:extLst>
      <p:ext uri="{BB962C8B-B14F-4D97-AF65-F5344CB8AC3E}">
        <p14:creationId xmlns:p14="http://schemas.microsoft.com/office/powerpoint/2010/main" val="13069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4FC086-21D1-4C5D-91F7-FEBDC1BEF575}" type="datetimeFigureOut">
              <a:rPr lang="en-SG" smtClean="0"/>
              <a:t>3/7/2024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A638214-7D57-4189-8C77-DCF3298AA473}" type="slidenum">
              <a:rPr lang="en-SG" smtClean="0"/>
              <a:t>‹#›</a:t>
            </a:fld>
            <a:endParaRPr lang="en-SG"/>
          </a:p>
        </p:txBody>
      </p:sp>
    </p:spTree>
    <p:extLst>
      <p:ext uri="{BB962C8B-B14F-4D97-AF65-F5344CB8AC3E}">
        <p14:creationId xmlns:p14="http://schemas.microsoft.com/office/powerpoint/2010/main" val="2611745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4FC086-21D1-4C5D-91F7-FEBDC1BEF575}" type="datetimeFigureOut">
              <a:rPr lang="en-SG" smtClean="0"/>
              <a:t>3/7/2024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A638214-7D57-4189-8C77-DCF3298AA473}"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9672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4FC086-21D1-4C5D-91F7-FEBDC1BEF575}" type="datetimeFigureOut">
              <a:rPr lang="en-SG" smtClean="0"/>
              <a:t>3/7/2024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A638214-7D57-4189-8C77-DCF3298AA473}" type="slidenum">
              <a:rPr lang="en-SG" smtClean="0"/>
              <a:t>‹#›</a:t>
            </a:fld>
            <a:endParaRPr lang="en-SG"/>
          </a:p>
        </p:txBody>
      </p:sp>
    </p:spTree>
    <p:extLst>
      <p:ext uri="{BB962C8B-B14F-4D97-AF65-F5344CB8AC3E}">
        <p14:creationId xmlns:p14="http://schemas.microsoft.com/office/powerpoint/2010/main" val="2943805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4FC086-21D1-4C5D-91F7-FEBDC1BEF575}" type="datetimeFigureOut">
              <a:rPr lang="en-SG" smtClean="0"/>
              <a:t>3/7/2024</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1A638214-7D57-4189-8C77-DCF3298AA473}" type="slidenum">
              <a:rPr lang="en-SG" smtClean="0"/>
              <a:t>‹#›</a:t>
            </a:fld>
            <a:endParaRPr lang="en-SG"/>
          </a:p>
        </p:txBody>
      </p:sp>
    </p:spTree>
    <p:extLst>
      <p:ext uri="{BB962C8B-B14F-4D97-AF65-F5344CB8AC3E}">
        <p14:creationId xmlns:p14="http://schemas.microsoft.com/office/powerpoint/2010/main" val="1200239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4FC086-21D1-4C5D-91F7-FEBDC1BEF575}" type="datetimeFigureOut">
              <a:rPr lang="en-SG" smtClean="0"/>
              <a:t>3/7/2024</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1A638214-7D57-4189-8C77-DCF3298AA473}" type="slidenum">
              <a:rPr lang="en-SG" smtClean="0"/>
              <a:t>‹#›</a:t>
            </a:fld>
            <a:endParaRPr lang="en-SG"/>
          </a:p>
        </p:txBody>
      </p:sp>
    </p:spTree>
    <p:extLst>
      <p:ext uri="{BB962C8B-B14F-4D97-AF65-F5344CB8AC3E}">
        <p14:creationId xmlns:p14="http://schemas.microsoft.com/office/powerpoint/2010/main" val="484201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4FC086-21D1-4C5D-91F7-FEBDC1BEF575}" type="datetimeFigureOut">
              <a:rPr lang="en-SG" smtClean="0"/>
              <a:t>3/7/2024</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1A638214-7D57-4189-8C77-DCF3298AA473}" type="slidenum">
              <a:rPr lang="en-SG" smtClean="0"/>
              <a:t>‹#›</a:t>
            </a:fld>
            <a:endParaRPr lang="en-SG"/>
          </a:p>
        </p:txBody>
      </p:sp>
    </p:spTree>
    <p:extLst>
      <p:ext uri="{BB962C8B-B14F-4D97-AF65-F5344CB8AC3E}">
        <p14:creationId xmlns:p14="http://schemas.microsoft.com/office/powerpoint/2010/main" val="1700940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4FC086-21D1-4C5D-91F7-FEBDC1BEF575}" type="datetimeFigureOut">
              <a:rPr lang="en-SG" smtClean="0"/>
              <a:t>3/7/2024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A638214-7D57-4189-8C77-DCF3298AA473}" type="slidenum">
              <a:rPr lang="en-SG" smtClean="0"/>
              <a:t>‹#›</a:t>
            </a:fld>
            <a:endParaRPr lang="en-SG"/>
          </a:p>
        </p:txBody>
      </p:sp>
    </p:spTree>
    <p:extLst>
      <p:ext uri="{BB962C8B-B14F-4D97-AF65-F5344CB8AC3E}">
        <p14:creationId xmlns:p14="http://schemas.microsoft.com/office/powerpoint/2010/main" val="2191192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4FC086-21D1-4C5D-91F7-FEBDC1BEF575}" type="datetimeFigureOut">
              <a:rPr lang="en-SG" smtClean="0"/>
              <a:t>3/7/2024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A638214-7D57-4189-8C77-DCF3298AA473}" type="slidenum">
              <a:rPr lang="en-SG" smtClean="0"/>
              <a:t>‹#›</a:t>
            </a:fld>
            <a:endParaRPr lang="en-SG"/>
          </a:p>
        </p:txBody>
      </p:sp>
    </p:spTree>
    <p:extLst>
      <p:ext uri="{BB962C8B-B14F-4D97-AF65-F5344CB8AC3E}">
        <p14:creationId xmlns:p14="http://schemas.microsoft.com/office/powerpoint/2010/main" val="1941310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A74FC086-21D1-4C5D-91F7-FEBDC1BEF575}" type="datetimeFigureOut">
              <a:rPr lang="en-SG" smtClean="0"/>
              <a:t>3/7/2024</a:t>
            </a:fld>
            <a:endParaRPr lang="en-SG"/>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SG"/>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1A638214-7D57-4189-8C77-DCF3298AA473}" type="slidenum">
              <a:rPr lang="en-SG" smtClean="0"/>
              <a:t>‹#›</a:t>
            </a:fld>
            <a:endParaRPr lang="en-SG"/>
          </a:p>
        </p:txBody>
      </p:sp>
    </p:spTree>
    <p:extLst>
      <p:ext uri="{BB962C8B-B14F-4D97-AF65-F5344CB8AC3E}">
        <p14:creationId xmlns:p14="http://schemas.microsoft.com/office/powerpoint/2010/main" val="4666787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geeksforgeeks.org/introduction-convolution-neural-network/" TargetMode="External"/><Relationship Id="rId2" Type="http://schemas.openxmlformats.org/officeDocument/2006/relationships/hyperlink" Target="https://www.geeksforgeeks.org/understanding-multi-layer-feed-forward-network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www.geeksforgeeks.org/machine-learning/"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geeksforgeeks.org/activation-functions-neural-networks/" TargetMode="External"/><Relationship Id="rId2" Type="http://schemas.openxmlformats.org/officeDocument/2006/relationships/hyperlink" Target="https://www.geeksforgeeks.org/neural-networks-a-beginners-guide/" TargetMode="External"/><Relationship Id="rId1" Type="http://schemas.openxmlformats.org/officeDocument/2006/relationships/slideLayout" Target="../slideLayouts/slideLayout2.xml"/><Relationship Id="rId4" Type="http://schemas.openxmlformats.org/officeDocument/2006/relationships/hyperlink" Target="https://www.geeksforgeeks.org/backpropagation-in-data-mining/"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03A5-0A79-869C-C301-B77E1C49B0C7}"/>
              </a:ext>
            </a:extLst>
          </p:cNvPr>
          <p:cNvSpPr>
            <a:spLocks noGrp="1"/>
          </p:cNvSpPr>
          <p:nvPr>
            <p:ph type="ctrTitle"/>
          </p:nvPr>
        </p:nvSpPr>
        <p:spPr>
          <a:xfrm>
            <a:off x="480767" y="193343"/>
            <a:ext cx="11711233" cy="4041648"/>
          </a:xfrm>
        </p:spPr>
        <p:txBody>
          <a:bodyPr>
            <a:normAutofit fontScale="90000"/>
          </a:bodyPr>
          <a:lstStyle/>
          <a:p>
            <a:pPr algn="ctr"/>
            <a:r>
              <a:rPr lang="en-SG" sz="11500" b="1" dirty="0"/>
              <a:t>Artificial Neural Network</a:t>
            </a:r>
          </a:p>
        </p:txBody>
      </p:sp>
      <p:sp>
        <p:nvSpPr>
          <p:cNvPr id="3" name="Subtitle 2">
            <a:extLst>
              <a:ext uri="{FF2B5EF4-FFF2-40B4-BE49-F238E27FC236}">
                <a16:creationId xmlns:a16="http://schemas.microsoft.com/office/drawing/2014/main" id="{CB437516-3115-851E-B932-CC150DD5214B}"/>
              </a:ext>
            </a:extLst>
          </p:cNvPr>
          <p:cNvSpPr>
            <a:spLocks noGrp="1"/>
          </p:cNvSpPr>
          <p:nvPr>
            <p:ph type="subTitle" idx="1"/>
          </p:nvPr>
        </p:nvSpPr>
        <p:spPr/>
        <p:txBody>
          <a:bodyPr/>
          <a:lstStyle/>
          <a:p>
            <a:endParaRPr lang="en-SG"/>
          </a:p>
        </p:txBody>
      </p:sp>
    </p:spTree>
    <p:extLst>
      <p:ext uri="{BB962C8B-B14F-4D97-AF65-F5344CB8AC3E}">
        <p14:creationId xmlns:p14="http://schemas.microsoft.com/office/powerpoint/2010/main" val="2915550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E0D5970-08B4-019E-FB0B-4581DA2BA0DF}"/>
              </a:ext>
            </a:extLst>
          </p:cNvPr>
          <p:cNvSpPr txBox="1"/>
          <p:nvPr/>
        </p:nvSpPr>
        <p:spPr>
          <a:xfrm>
            <a:off x="185738" y="159128"/>
            <a:ext cx="5266686" cy="4339650"/>
          </a:xfrm>
          <a:prstGeom prst="rect">
            <a:avLst/>
          </a:prstGeom>
          <a:noFill/>
        </p:spPr>
        <p:txBody>
          <a:bodyPr wrap="square">
            <a:spAutoFit/>
          </a:bodyPr>
          <a:lstStyle/>
          <a:p>
            <a:r>
              <a:rPr lang="en-US" sz="2800" b="1" i="0" dirty="0">
                <a:solidFill>
                  <a:srgbClr val="610B38"/>
                </a:solidFill>
                <a:effectLst/>
                <a:highlight>
                  <a:srgbClr val="FFFFFF"/>
                </a:highlight>
                <a:latin typeface="Aptos" panose="020B0004020202020204" pitchFamily="34" charset="0"/>
              </a:rPr>
              <a:t>How do artificial neural networks work?</a:t>
            </a:r>
          </a:p>
          <a:p>
            <a:pPr algn="just"/>
            <a:r>
              <a:rPr lang="en-US" sz="2000" b="0" i="0" dirty="0">
                <a:solidFill>
                  <a:srgbClr val="333333"/>
                </a:solidFill>
                <a:effectLst/>
                <a:highlight>
                  <a:srgbClr val="FFFFFF"/>
                </a:highlight>
                <a:latin typeface="Aptos" panose="020B0004020202020204" pitchFamily="34" charset="0"/>
              </a:rPr>
              <a:t>Artificial Neural Network can be best represented as a weighted directed graph, where the artificial neurons form the nodes. The association between the neurons outputs and neuron inputs can be viewed as the directed edges with weights. The Artificial Neural Network receives the input signal from the external source in the form of a pattern and image in the form of a vector. These inputs are then mathematically assigned by the notations x(n) for every n number of inputs.</a:t>
            </a:r>
          </a:p>
        </p:txBody>
      </p:sp>
      <p:pic>
        <p:nvPicPr>
          <p:cNvPr id="5122" name="Picture 2" descr="What is Artificial Neural Network">
            <a:extLst>
              <a:ext uri="{FF2B5EF4-FFF2-40B4-BE49-F238E27FC236}">
                <a16:creationId xmlns:a16="http://schemas.microsoft.com/office/drawing/2014/main" id="{48DA65E5-4DD0-3A91-C970-AF54304CB5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964"/>
          <a:stretch/>
        </p:blipFill>
        <p:spPr bwMode="auto">
          <a:xfrm>
            <a:off x="5452424" y="159128"/>
            <a:ext cx="6553838" cy="5459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6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CC4939-07C9-1F73-76BE-3C6DB8930ECB}"/>
              </a:ext>
            </a:extLst>
          </p:cNvPr>
          <p:cNvSpPr txBox="1"/>
          <p:nvPr/>
        </p:nvSpPr>
        <p:spPr>
          <a:xfrm>
            <a:off x="235743" y="171450"/>
            <a:ext cx="11794332" cy="2862322"/>
          </a:xfrm>
          <a:prstGeom prst="rect">
            <a:avLst/>
          </a:prstGeom>
          <a:noFill/>
        </p:spPr>
        <p:txBody>
          <a:bodyPr wrap="square">
            <a:spAutoFit/>
          </a:bodyPr>
          <a:lstStyle/>
          <a:p>
            <a:pPr algn="just"/>
            <a:r>
              <a:rPr lang="en-US" sz="2000" b="0" i="0" dirty="0">
                <a:solidFill>
                  <a:srgbClr val="333333"/>
                </a:solidFill>
                <a:effectLst/>
                <a:highlight>
                  <a:srgbClr val="FFFFFF"/>
                </a:highlight>
                <a:latin typeface="Aptos" panose="020B0004020202020204" pitchFamily="34" charset="0"/>
              </a:rPr>
              <a:t>Afterward, each of the input is multiplied by its corresponding weights ( these weights are the details utilized by the artificial neural networks to solve a specific problem ). In general terms, these weights normally represent the strength of the interconnection between neurons inside the artificial neural network. All the weighted inputs are summarized inside the computing unit.</a:t>
            </a:r>
          </a:p>
          <a:p>
            <a:pPr algn="just"/>
            <a:r>
              <a:rPr lang="en-US" sz="2000" b="0" i="0" dirty="0">
                <a:solidFill>
                  <a:srgbClr val="333333"/>
                </a:solidFill>
                <a:effectLst/>
                <a:highlight>
                  <a:srgbClr val="FFFFFF"/>
                </a:highlight>
                <a:latin typeface="Aptos" panose="020B0004020202020204" pitchFamily="34" charset="0"/>
              </a:rPr>
              <a:t>If the weighted sum is equal to zero, then bias is added to make the output non-zero or something else to scale up to the system's response. Bias has the same input, and weight equals to 1. Here the total of weighted inputs can be in the range of 0 to positive infinity. Here, to keep the response in the limits of the desired value, a certain maximum value is benchmarked, and the total of weighted inputs is passed through the activation function.</a:t>
            </a:r>
          </a:p>
        </p:txBody>
      </p:sp>
      <p:sp>
        <p:nvSpPr>
          <p:cNvPr id="3" name="TextBox 2">
            <a:extLst>
              <a:ext uri="{FF2B5EF4-FFF2-40B4-BE49-F238E27FC236}">
                <a16:creationId xmlns:a16="http://schemas.microsoft.com/office/drawing/2014/main" id="{2F11077B-766B-8036-D275-01A385BE53BE}"/>
              </a:ext>
            </a:extLst>
          </p:cNvPr>
          <p:cNvSpPr txBox="1"/>
          <p:nvPr/>
        </p:nvSpPr>
        <p:spPr>
          <a:xfrm>
            <a:off x="235743" y="3244334"/>
            <a:ext cx="6094428" cy="2308324"/>
          </a:xfrm>
          <a:prstGeom prst="rect">
            <a:avLst/>
          </a:prstGeom>
          <a:noFill/>
        </p:spPr>
        <p:txBody>
          <a:bodyPr wrap="square">
            <a:spAutoFit/>
          </a:bodyPr>
          <a:lstStyle/>
          <a:p>
            <a:pPr algn="l" fontAlgn="base"/>
            <a:r>
              <a:rPr lang="en-US" b="1" i="0" dirty="0">
                <a:solidFill>
                  <a:srgbClr val="273239"/>
                </a:solidFill>
                <a:effectLst/>
                <a:highlight>
                  <a:srgbClr val="FFFFFF"/>
                </a:highlight>
                <a:latin typeface="Nunito" pitchFamily="2" charset="0"/>
              </a:rPr>
              <a:t>What are the types of Artificial Neural Networks?</a:t>
            </a:r>
          </a:p>
          <a:p>
            <a:pPr marL="285750" indent="-285750" algn="l" fontAlgn="base">
              <a:buFont typeface="Arial" panose="020B0604020202020204" pitchFamily="34" charset="0"/>
              <a:buChar char="•"/>
            </a:pPr>
            <a:r>
              <a:rPr lang="en-SG" i="0" dirty="0">
                <a:effectLst/>
                <a:highlight>
                  <a:srgbClr val="FFFFFF"/>
                </a:highlight>
                <a:latin typeface="Nunito" pitchFamily="2" charset="0"/>
                <a:hlinkClick r:id="rId2">
                  <a:extLst>
                    <a:ext uri="{A12FA001-AC4F-418D-AE19-62706E023703}">
                      <ahyp:hlinkClr xmlns:ahyp="http://schemas.microsoft.com/office/drawing/2018/hyperlinkcolor" val="tx"/>
                    </a:ext>
                  </a:extLst>
                </a:hlinkClick>
              </a:rPr>
              <a:t>Feedforward Neural Network</a:t>
            </a:r>
            <a:endParaRPr lang="en-SG" i="0" dirty="0">
              <a:effectLst/>
              <a:highlight>
                <a:srgbClr val="FFFFFF"/>
              </a:highlight>
              <a:latin typeface="Nunito" pitchFamily="2" charset="0"/>
            </a:endParaRPr>
          </a:p>
          <a:p>
            <a:pPr marL="742950" lvl="1" indent="-285750" fontAlgn="base">
              <a:buFont typeface="Arial" panose="020B0604020202020204" pitchFamily="34" charset="0"/>
              <a:buChar char="•"/>
            </a:pPr>
            <a:r>
              <a:rPr lang="en-SG" sz="1600" dirty="0">
                <a:highlight>
                  <a:srgbClr val="FFFFFF"/>
                </a:highlight>
                <a:latin typeface="Nunito" pitchFamily="2" charset="0"/>
              </a:rPr>
              <a:t>Single layer</a:t>
            </a:r>
          </a:p>
          <a:p>
            <a:pPr marL="742950" lvl="1" indent="-285750" fontAlgn="base">
              <a:buFont typeface="Arial" panose="020B0604020202020204" pitchFamily="34" charset="0"/>
              <a:buChar char="•"/>
            </a:pPr>
            <a:r>
              <a:rPr lang="en-SG" sz="1600" dirty="0">
                <a:highlight>
                  <a:srgbClr val="FFFFFF"/>
                </a:highlight>
                <a:latin typeface="Nunito" pitchFamily="2" charset="0"/>
              </a:rPr>
              <a:t>Multi layer</a:t>
            </a:r>
            <a:endParaRPr lang="en-US" sz="1600" dirty="0">
              <a:highlight>
                <a:srgbClr val="FFFFFF"/>
              </a:highlight>
              <a:latin typeface="Nunito" pitchFamily="2" charset="0"/>
            </a:endParaRPr>
          </a:p>
          <a:p>
            <a:pPr marL="285750" indent="-285750" algn="l" fontAlgn="base">
              <a:buFont typeface="Arial" panose="020B0604020202020204" pitchFamily="34" charset="0"/>
              <a:buChar char="•"/>
            </a:pPr>
            <a:r>
              <a:rPr lang="en-SG" i="0" dirty="0">
                <a:effectLst/>
                <a:highlight>
                  <a:srgbClr val="FFFFFF"/>
                </a:highlight>
                <a:latin typeface="Nunito" pitchFamily="2" charset="0"/>
                <a:hlinkClick r:id="rId3">
                  <a:extLst>
                    <a:ext uri="{A12FA001-AC4F-418D-AE19-62706E023703}">
                      <ahyp:hlinkClr xmlns:ahyp="http://schemas.microsoft.com/office/drawing/2018/hyperlinkcolor" val="tx"/>
                    </a:ext>
                  </a:extLst>
                </a:hlinkClick>
              </a:rPr>
              <a:t>Convolutional Neural Network</a:t>
            </a:r>
            <a:endParaRPr lang="en-US" i="0" dirty="0">
              <a:effectLst/>
              <a:highlight>
                <a:srgbClr val="FFFFFF"/>
              </a:highlight>
              <a:latin typeface="Nunito" pitchFamily="2" charset="0"/>
            </a:endParaRPr>
          </a:p>
          <a:p>
            <a:pPr marL="285750" indent="-285750" algn="l" fontAlgn="base">
              <a:buFont typeface="Arial" panose="020B0604020202020204" pitchFamily="34" charset="0"/>
              <a:buChar char="•"/>
            </a:pPr>
            <a:r>
              <a:rPr lang="en-SG" i="0" dirty="0">
                <a:effectLst/>
                <a:highlight>
                  <a:srgbClr val="FFFFFF"/>
                </a:highlight>
                <a:latin typeface="Nunito" pitchFamily="2" charset="0"/>
              </a:rPr>
              <a:t>Modular Neural Network</a:t>
            </a:r>
            <a:endParaRPr lang="en-US" dirty="0">
              <a:highlight>
                <a:srgbClr val="FFFFFF"/>
              </a:highlight>
              <a:latin typeface="Nunito" pitchFamily="2" charset="0"/>
            </a:endParaRPr>
          </a:p>
          <a:p>
            <a:pPr marL="285750" indent="-285750" algn="l" fontAlgn="base">
              <a:buFont typeface="Arial" panose="020B0604020202020204" pitchFamily="34" charset="0"/>
              <a:buChar char="•"/>
            </a:pPr>
            <a:r>
              <a:rPr lang="en-US" i="0" dirty="0">
                <a:effectLst/>
                <a:highlight>
                  <a:srgbClr val="FFFFFF"/>
                </a:highlight>
                <a:latin typeface="Nunito" pitchFamily="2" charset="0"/>
              </a:rPr>
              <a:t>Radial basis function Neural Network</a:t>
            </a:r>
          </a:p>
          <a:p>
            <a:pPr marL="285750" indent="-285750" algn="l" fontAlgn="base">
              <a:buFont typeface="Arial" panose="020B0604020202020204" pitchFamily="34" charset="0"/>
              <a:buChar char="•"/>
            </a:pPr>
            <a:r>
              <a:rPr lang="en-SG" dirty="0">
                <a:highlight>
                  <a:srgbClr val="FFFFFF"/>
                </a:highlight>
                <a:latin typeface="Nunito" pitchFamily="2" charset="0"/>
              </a:rPr>
              <a:t>Recurrent Neural Network</a:t>
            </a:r>
            <a:endParaRPr lang="en-US" dirty="0">
              <a:highlight>
                <a:srgbClr val="FFFFFF"/>
              </a:highlight>
              <a:latin typeface="Nunito" pitchFamily="2" charset="0"/>
            </a:endParaRPr>
          </a:p>
        </p:txBody>
      </p:sp>
    </p:spTree>
    <p:extLst>
      <p:ext uri="{BB962C8B-B14F-4D97-AF65-F5344CB8AC3E}">
        <p14:creationId xmlns:p14="http://schemas.microsoft.com/office/powerpoint/2010/main" val="2593784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339BC30-2165-35F7-D821-EAA792FE1606}"/>
              </a:ext>
            </a:extLst>
          </p:cNvPr>
          <p:cNvSpPr txBox="1"/>
          <p:nvPr/>
        </p:nvSpPr>
        <p:spPr>
          <a:xfrm>
            <a:off x="242888" y="172253"/>
            <a:ext cx="11719726" cy="923330"/>
          </a:xfrm>
          <a:prstGeom prst="rect">
            <a:avLst/>
          </a:prstGeom>
          <a:noFill/>
        </p:spPr>
        <p:txBody>
          <a:bodyPr wrap="square">
            <a:spAutoFit/>
          </a:bodyPr>
          <a:lstStyle/>
          <a:p>
            <a:pPr marL="285750" indent="-285750" algn="just">
              <a:buFont typeface="Wingdings" panose="05000000000000000000" pitchFamily="2" charset="2"/>
              <a:buChar char="q"/>
            </a:pPr>
            <a:r>
              <a:rPr lang="en-US" b="1" i="0" dirty="0">
                <a:solidFill>
                  <a:srgbClr val="610B4B"/>
                </a:solidFill>
                <a:effectLst/>
                <a:highlight>
                  <a:srgbClr val="FFFF00"/>
                </a:highlight>
                <a:latin typeface="Aptos" panose="020B0004020202020204" pitchFamily="34" charset="0"/>
              </a:rPr>
              <a:t>Feedforward network:</a:t>
            </a:r>
          </a:p>
          <a:p>
            <a:pPr algn="just"/>
            <a:r>
              <a:rPr lang="en-US" b="0" i="0" dirty="0">
                <a:solidFill>
                  <a:srgbClr val="333333"/>
                </a:solidFill>
                <a:effectLst/>
                <a:highlight>
                  <a:srgbClr val="FFFFFF"/>
                </a:highlight>
                <a:latin typeface="Aptos" panose="020B0004020202020204" pitchFamily="34" charset="0"/>
              </a:rPr>
              <a:t>The advancement of layered feed-forward networks initiated in the late </a:t>
            </a:r>
            <a:r>
              <a:rPr lang="en-US" b="1" i="0" dirty="0">
                <a:solidFill>
                  <a:srgbClr val="333333"/>
                </a:solidFill>
                <a:effectLst/>
                <a:highlight>
                  <a:srgbClr val="FFFFFF"/>
                </a:highlight>
                <a:latin typeface="Aptos" panose="020B0004020202020204" pitchFamily="34" charset="0"/>
              </a:rPr>
              <a:t>1950s</a:t>
            </a:r>
            <a:r>
              <a:rPr lang="en-US" b="0" i="0" dirty="0">
                <a:solidFill>
                  <a:srgbClr val="333333"/>
                </a:solidFill>
                <a:effectLst/>
                <a:highlight>
                  <a:srgbClr val="FFFFFF"/>
                </a:highlight>
                <a:latin typeface="Aptos" panose="020B0004020202020204" pitchFamily="34" charset="0"/>
              </a:rPr>
              <a:t>, given by </a:t>
            </a:r>
            <a:r>
              <a:rPr lang="en-US" b="1" i="0" dirty="0">
                <a:solidFill>
                  <a:srgbClr val="333333"/>
                </a:solidFill>
                <a:effectLst/>
                <a:highlight>
                  <a:srgbClr val="FFFFFF"/>
                </a:highlight>
                <a:latin typeface="Aptos" panose="020B0004020202020204" pitchFamily="34" charset="0"/>
              </a:rPr>
              <a:t>Rosenblatt's </a:t>
            </a:r>
            <a:r>
              <a:rPr lang="en-US" b="0" i="0" dirty="0">
                <a:solidFill>
                  <a:srgbClr val="333333"/>
                </a:solidFill>
                <a:effectLst/>
                <a:highlight>
                  <a:srgbClr val="FFFFFF"/>
                </a:highlight>
                <a:latin typeface="Aptos" panose="020B0004020202020204" pitchFamily="34" charset="0"/>
              </a:rPr>
              <a:t>perceptron and </a:t>
            </a:r>
            <a:r>
              <a:rPr lang="en-US" b="1" i="0" dirty="0" err="1">
                <a:solidFill>
                  <a:srgbClr val="333333"/>
                </a:solidFill>
                <a:effectLst/>
                <a:highlight>
                  <a:srgbClr val="FFFFFF"/>
                </a:highlight>
                <a:latin typeface="Aptos" panose="020B0004020202020204" pitchFamily="34" charset="0"/>
              </a:rPr>
              <a:t>Widrow's</a:t>
            </a:r>
            <a:r>
              <a:rPr lang="en-US" b="0" i="0" dirty="0">
                <a:solidFill>
                  <a:srgbClr val="333333"/>
                </a:solidFill>
                <a:effectLst/>
                <a:highlight>
                  <a:srgbClr val="FFFFFF"/>
                </a:highlight>
                <a:latin typeface="Aptos" panose="020B0004020202020204" pitchFamily="34" charset="0"/>
              </a:rPr>
              <a:t> Adaptive linear Element (ADLINE).</a:t>
            </a:r>
          </a:p>
        </p:txBody>
      </p:sp>
      <p:sp>
        <p:nvSpPr>
          <p:cNvPr id="9" name="TextBox 8">
            <a:extLst>
              <a:ext uri="{FF2B5EF4-FFF2-40B4-BE49-F238E27FC236}">
                <a16:creationId xmlns:a16="http://schemas.microsoft.com/office/drawing/2014/main" id="{D9B2E0E3-3536-1C14-5463-19105ECE48E1}"/>
              </a:ext>
            </a:extLst>
          </p:cNvPr>
          <p:cNvSpPr txBox="1"/>
          <p:nvPr/>
        </p:nvSpPr>
        <p:spPr>
          <a:xfrm>
            <a:off x="242888" y="1248551"/>
            <a:ext cx="6100762" cy="1754326"/>
          </a:xfrm>
          <a:prstGeom prst="rect">
            <a:avLst/>
          </a:prstGeom>
          <a:noFill/>
        </p:spPr>
        <p:txBody>
          <a:bodyPr wrap="square">
            <a:spAutoFit/>
          </a:bodyPr>
          <a:lstStyle/>
          <a:p>
            <a:pPr marL="285750" indent="-285750" algn="just">
              <a:buFont typeface="Wingdings" panose="05000000000000000000" pitchFamily="2" charset="2"/>
              <a:buChar char="ü"/>
            </a:pPr>
            <a:r>
              <a:rPr lang="en-US" b="1" i="0" dirty="0">
                <a:solidFill>
                  <a:srgbClr val="610B4B"/>
                </a:solidFill>
                <a:effectLst/>
                <a:highlight>
                  <a:srgbClr val="FFFFFF"/>
                </a:highlight>
                <a:latin typeface="Aptos" panose="020B0004020202020204" pitchFamily="34" charset="0"/>
              </a:rPr>
              <a:t>Single-layer feedforward network[SFFN]</a:t>
            </a:r>
          </a:p>
          <a:p>
            <a:pPr algn="just"/>
            <a:r>
              <a:rPr lang="en-US" b="0" i="0" dirty="0">
                <a:solidFill>
                  <a:srgbClr val="333333"/>
                </a:solidFill>
                <a:effectLst/>
                <a:highlight>
                  <a:srgbClr val="FFFFFF"/>
                </a:highlight>
                <a:latin typeface="Aptos" panose="020B0004020202020204" pitchFamily="34" charset="0"/>
              </a:rPr>
              <a:t>Rosenblatt first constructed the single-layer feedforward network in the late 1950s and early 1990s. The concept of feedforward artificial neural network having just one weighted layer. In other words, we can say that the input layer is completely associated with the outer layer.</a:t>
            </a:r>
          </a:p>
        </p:txBody>
      </p:sp>
      <p:pic>
        <p:nvPicPr>
          <p:cNvPr id="2050" name="Picture 2" descr="COMPUTATIONAL SCIENCE WITH SUMAN: single layer and multilayer feed forward  networks">
            <a:extLst>
              <a:ext uri="{FF2B5EF4-FFF2-40B4-BE49-F238E27FC236}">
                <a16:creationId xmlns:a16="http://schemas.microsoft.com/office/drawing/2014/main" id="{0BDD47F7-807A-1B03-DE1A-4062B808F1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12" t="28087" r="13547" b="8896"/>
          <a:stretch/>
        </p:blipFill>
        <p:spPr bwMode="auto">
          <a:xfrm>
            <a:off x="6399662" y="1248551"/>
            <a:ext cx="5549450" cy="32239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ngle-layer feedforward neural network. | Download Scientific Diagram">
            <a:extLst>
              <a:ext uri="{FF2B5EF4-FFF2-40B4-BE49-F238E27FC236}">
                <a16:creationId xmlns:a16="http://schemas.microsoft.com/office/drawing/2014/main" id="{428EFCAB-BB65-E259-CC2E-FCEFAFBFE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304" y="3150148"/>
            <a:ext cx="3480551" cy="3707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210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15AE7F-883A-1CE5-314F-3431A734CCD7}"/>
              </a:ext>
            </a:extLst>
          </p:cNvPr>
          <p:cNvSpPr txBox="1"/>
          <p:nvPr/>
        </p:nvSpPr>
        <p:spPr>
          <a:xfrm>
            <a:off x="128660" y="121443"/>
            <a:ext cx="11711405" cy="2062103"/>
          </a:xfrm>
          <a:prstGeom prst="rect">
            <a:avLst/>
          </a:prstGeom>
          <a:noFill/>
        </p:spPr>
        <p:txBody>
          <a:bodyPr wrap="square">
            <a:spAutoFit/>
          </a:bodyPr>
          <a:lstStyle/>
          <a:p>
            <a:pPr marL="342900" indent="-342900" algn="just">
              <a:buFont typeface="Wingdings" panose="05000000000000000000" pitchFamily="2" charset="2"/>
              <a:buChar char="ü"/>
            </a:pPr>
            <a:r>
              <a:rPr lang="en-US" sz="2000" b="1" i="0" dirty="0">
                <a:solidFill>
                  <a:srgbClr val="610B4B"/>
                </a:solidFill>
                <a:effectLst/>
                <a:highlight>
                  <a:srgbClr val="FFFFFF"/>
                </a:highlight>
                <a:latin typeface="erdana"/>
              </a:rPr>
              <a:t>Multilayer feedforward network [MFFN]</a:t>
            </a:r>
          </a:p>
          <a:p>
            <a:pPr marL="342900" indent="-342900" algn="just">
              <a:buFont typeface="Wingdings" panose="05000000000000000000" pitchFamily="2" charset="2"/>
              <a:buChar char="ü"/>
            </a:pPr>
            <a:r>
              <a:rPr lang="en-US" b="0" i="0" dirty="0">
                <a:solidFill>
                  <a:srgbClr val="333333"/>
                </a:solidFill>
                <a:effectLst/>
                <a:highlight>
                  <a:srgbClr val="FFFFFF"/>
                </a:highlight>
                <a:latin typeface="inter-regular"/>
              </a:rPr>
              <a:t>A multilayer feedforward neural network is a linkage of perceptron in which information and calculations flow are </a:t>
            </a:r>
            <a:r>
              <a:rPr lang="en-US" b="0" i="0" dirty="0" err="1">
                <a:solidFill>
                  <a:srgbClr val="333333"/>
                </a:solidFill>
                <a:effectLst/>
                <a:highlight>
                  <a:srgbClr val="FFFFFF"/>
                </a:highlight>
                <a:latin typeface="inter-regular"/>
              </a:rPr>
              <a:t>uni</a:t>
            </a:r>
            <a:r>
              <a:rPr lang="en-US" b="0" i="0" dirty="0">
                <a:solidFill>
                  <a:srgbClr val="333333"/>
                </a:solidFill>
                <a:effectLst/>
                <a:highlight>
                  <a:srgbClr val="FFFFFF"/>
                </a:highlight>
                <a:latin typeface="inter-regular"/>
              </a:rPr>
              <a:t>-directional, from the input data to the outputs. </a:t>
            </a:r>
          </a:p>
          <a:p>
            <a:pPr marL="342900" indent="-342900" algn="just">
              <a:buFont typeface="Wingdings" panose="05000000000000000000" pitchFamily="2" charset="2"/>
              <a:buChar char="ü"/>
            </a:pPr>
            <a:r>
              <a:rPr lang="en-US" b="0" i="0" dirty="0">
                <a:solidFill>
                  <a:srgbClr val="333333"/>
                </a:solidFill>
                <a:effectLst/>
                <a:highlight>
                  <a:srgbClr val="FFFFFF"/>
                </a:highlight>
                <a:latin typeface="inter-regular"/>
              </a:rPr>
              <a:t>The total number of layers in a neural network is the same as the total number of layers of perceptron. </a:t>
            </a:r>
          </a:p>
          <a:p>
            <a:pPr marL="342900" indent="-342900" algn="just">
              <a:buFont typeface="Wingdings" panose="05000000000000000000" pitchFamily="2" charset="2"/>
              <a:buChar char="ü"/>
            </a:pPr>
            <a:r>
              <a:rPr lang="en-US" b="0" i="0" dirty="0">
                <a:solidFill>
                  <a:srgbClr val="333333"/>
                </a:solidFill>
                <a:effectLst/>
                <a:highlight>
                  <a:srgbClr val="FFFFFF"/>
                </a:highlight>
                <a:latin typeface="inter-regular"/>
              </a:rPr>
              <a:t>The easiest neural network is one with a single input layer and an output layer of perceptron. </a:t>
            </a:r>
          </a:p>
          <a:p>
            <a:pPr marL="342900" indent="-342900" algn="just">
              <a:buFont typeface="Wingdings" panose="05000000000000000000" pitchFamily="2" charset="2"/>
              <a:buChar char="ü"/>
            </a:pPr>
            <a:r>
              <a:rPr lang="en-US" b="0" i="0" dirty="0">
                <a:solidFill>
                  <a:srgbClr val="333333"/>
                </a:solidFill>
                <a:effectLst/>
                <a:highlight>
                  <a:srgbClr val="FFFFFF"/>
                </a:highlight>
                <a:latin typeface="inter-regular"/>
              </a:rPr>
              <a:t>The concept of feedforward artificial neural network having more than one weighted layer. As the system has at least one layer between the input and the output layer, it is called the hidden layer.</a:t>
            </a:r>
          </a:p>
        </p:txBody>
      </p:sp>
      <p:pic>
        <p:nvPicPr>
          <p:cNvPr id="3074" name="Picture 2" descr="Understanding Feedforward Neural Networks | LearnOpenCV">
            <a:extLst>
              <a:ext uri="{FF2B5EF4-FFF2-40B4-BE49-F238E27FC236}">
                <a16:creationId xmlns:a16="http://schemas.microsoft.com/office/drawing/2014/main" id="{D496CB71-91D2-F98C-5A60-60621A0D8B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21" r="7368"/>
          <a:stretch/>
        </p:blipFill>
        <p:spPr bwMode="auto">
          <a:xfrm>
            <a:off x="197561" y="3359640"/>
            <a:ext cx="4810984" cy="314266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troduction to Feed-Forward Neural Network in Deep Learning">
            <a:extLst>
              <a:ext uri="{FF2B5EF4-FFF2-40B4-BE49-F238E27FC236}">
                <a16:creationId xmlns:a16="http://schemas.microsoft.com/office/drawing/2014/main" id="{69091295-DFF2-678E-9175-A2F5E54587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57" r="8200"/>
          <a:stretch/>
        </p:blipFill>
        <p:spPr bwMode="auto">
          <a:xfrm>
            <a:off x="5126379" y="3359640"/>
            <a:ext cx="2762054" cy="315811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078" name="Picture 6" descr="How Neural Network Works — with Worked Example (Neural Network Series) —  Part 2 | by Kiprono Elijah Koech | Towards Data Science">
            <a:extLst>
              <a:ext uri="{FF2B5EF4-FFF2-40B4-BE49-F238E27FC236}">
                <a16:creationId xmlns:a16="http://schemas.microsoft.com/office/drawing/2014/main" id="{C78CAE54-75E8-0702-EAF9-FDD572AC1E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78" t="5594" r="6986" b="6593"/>
          <a:stretch/>
        </p:blipFill>
        <p:spPr bwMode="auto">
          <a:xfrm>
            <a:off x="8124101" y="3359640"/>
            <a:ext cx="4067899" cy="315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573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EF8A0A-8F86-9056-8A79-8D4AB1CCF8B9}"/>
              </a:ext>
            </a:extLst>
          </p:cNvPr>
          <p:cNvSpPr txBox="1"/>
          <p:nvPr/>
        </p:nvSpPr>
        <p:spPr>
          <a:xfrm>
            <a:off x="241562" y="300378"/>
            <a:ext cx="11708875" cy="2862322"/>
          </a:xfrm>
          <a:prstGeom prst="rect">
            <a:avLst/>
          </a:prstGeom>
          <a:noFill/>
        </p:spPr>
        <p:txBody>
          <a:bodyPr wrap="square">
            <a:spAutoFit/>
          </a:bodyPr>
          <a:lstStyle/>
          <a:p>
            <a:pPr marL="285750" indent="-285750" algn="l" fontAlgn="base">
              <a:buFont typeface="Wingdings" panose="05000000000000000000" pitchFamily="2" charset="2"/>
              <a:buChar char="q"/>
            </a:pPr>
            <a:r>
              <a:rPr lang="en-US" b="1" i="0" dirty="0">
                <a:effectLst/>
                <a:highlight>
                  <a:srgbClr val="FFFF00"/>
                </a:highlight>
                <a:latin typeface="Nunito" pitchFamily="2" charset="0"/>
              </a:rPr>
              <a:t>Feedback Neural Networks (RNNs)</a:t>
            </a:r>
            <a:r>
              <a:rPr lang="en-US" b="0" i="0" dirty="0">
                <a:effectLst/>
                <a:highlight>
                  <a:srgbClr val="FFFF00"/>
                </a:highlight>
                <a:latin typeface="Nunito" pitchFamily="2" charset="0"/>
              </a:rPr>
              <a:t>: </a:t>
            </a:r>
            <a:r>
              <a:rPr lang="en-US" b="0" i="0" dirty="0">
                <a:effectLst/>
                <a:highlight>
                  <a:srgbClr val="FFFFFF"/>
                </a:highlight>
                <a:latin typeface="Nunito" pitchFamily="2" charset="0"/>
              </a:rPr>
              <a:t>These networks have connections that loop back, allowing information to be fed back into the network. This structure enables them to handle sequential data and temporal dependencies, making them suitable for tasks like time series prediction and language modeling.</a:t>
            </a:r>
          </a:p>
          <a:p>
            <a:pPr lvl="1" fontAlgn="base"/>
            <a:r>
              <a:rPr lang="en-US" b="1" i="0" dirty="0">
                <a:effectLst/>
                <a:highlight>
                  <a:srgbClr val="FFFFFF"/>
                </a:highlight>
                <a:latin typeface="Nunito" pitchFamily="2" charset="0"/>
              </a:rPr>
              <a:t>Structure of Feedback Neural Networks</a:t>
            </a:r>
          </a:p>
          <a:p>
            <a:pPr lvl="1" fontAlgn="base"/>
            <a:r>
              <a:rPr lang="en-US" b="0" i="0" dirty="0">
                <a:effectLst/>
                <a:highlight>
                  <a:srgbClr val="FFFFFF"/>
                </a:highlight>
                <a:latin typeface="Nunito" pitchFamily="2" charset="0"/>
              </a:rPr>
              <a:t>Feedback neural networks, or RNNs, are characterized by their ability to maintain a state that captures information about previous inputs. This is achieved through recurrent connections that loop back from the output to the input of the same layer or previous layers. The key components of an RNN include:</a:t>
            </a:r>
          </a:p>
          <a:p>
            <a:pPr lvl="1" fontAlgn="base">
              <a:buFont typeface="Arial" panose="020B0604020202020204" pitchFamily="34" charset="0"/>
              <a:buChar char="•"/>
            </a:pPr>
            <a:r>
              <a:rPr lang="en-US" b="1" i="0" dirty="0">
                <a:effectLst/>
                <a:highlight>
                  <a:srgbClr val="FFFFFF"/>
                </a:highlight>
                <a:latin typeface="Nunito" pitchFamily="2" charset="0"/>
              </a:rPr>
              <a:t>Input Layer</a:t>
            </a:r>
            <a:r>
              <a:rPr lang="en-US" b="0" i="0" dirty="0">
                <a:effectLst/>
                <a:highlight>
                  <a:srgbClr val="FFFFFF"/>
                </a:highlight>
                <a:latin typeface="Nunito" pitchFamily="2" charset="0"/>
              </a:rPr>
              <a:t>: Receives the input data.</a:t>
            </a:r>
          </a:p>
          <a:p>
            <a:pPr lvl="1" fontAlgn="base">
              <a:buFont typeface="Arial" panose="020B0604020202020204" pitchFamily="34" charset="0"/>
              <a:buChar char="•"/>
            </a:pPr>
            <a:r>
              <a:rPr lang="en-US" b="1" i="0" dirty="0">
                <a:effectLst/>
                <a:highlight>
                  <a:srgbClr val="FFFFFF"/>
                </a:highlight>
                <a:latin typeface="Nunito" pitchFamily="2" charset="0"/>
              </a:rPr>
              <a:t>Hidden Layers</a:t>
            </a:r>
            <a:r>
              <a:rPr lang="en-US" b="0" i="0" dirty="0">
                <a:effectLst/>
                <a:highlight>
                  <a:srgbClr val="FFFFFF"/>
                </a:highlight>
                <a:latin typeface="Nunito" pitchFamily="2" charset="0"/>
              </a:rPr>
              <a:t>: Contain neurons with recurrent connections that maintain a state over time.</a:t>
            </a:r>
          </a:p>
          <a:p>
            <a:pPr lvl="1" fontAlgn="base">
              <a:buFont typeface="Arial" panose="020B0604020202020204" pitchFamily="34" charset="0"/>
              <a:buChar char="•"/>
            </a:pPr>
            <a:r>
              <a:rPr lang="en-US" b="1" i="0" dirty="0">
                <a:effectLst/>
                <a:highlight>
                  <a:srgbClr val="FFFFFF"/>
                </a:highlight>
                <a:latin typeface="Nunito" pitchFamily="2" charset="0"/>
              </a:rPr>
              <a:t>Output Layer</a:t>
            </a:r>
            <a:r>
              <a:rPr lang="en-US" b="0" i="0" dirty="0">
                <a:effectLst/>
                <a:highlight>
                  <a:srgbClr val="FFFFFF"/>
                </a:highlight>
                <a:latin typeface="Nunito" pitchFamily="2" charset="0"/>
              </a:rPr>
              <a:t>: Produces the final output based on the processed information.</a:t>
            </a:r>
          </a:p>
        </p:txBody>
      </p:sp>
      <p:pic>
        <p:nvPicPr>
          <p:cNvPr id="6" name="Picture 5">
            <a:extLst>
              <a:ext uri="{FF2B5EF4-FFF2-40B4-BE49-F238E27FC236}">
                <a16:creationId xmlns:a16="http://schemas.microsoft.com/office/drawing/2014/main" id="{0D40F9B3-6494-48C2-CBDB-405519D823F6}"/>
              </a:ext>
            </a:extLst>
          </p:cNvPr>
          <p:cNvPicPr>
            <a:picLocks noChangeAspect="1"/>
          </p:cNvPicPr>
          <p:nvPr/>
        </p:nvPicPr>
        <p:blipFill rotWithShape="1">
          <a:blip r:embed="rId2"/>
          <a:srcRect l="17314" r="20127"/>
          <a:stretch/>
        </p:blipFill>
        <p:spPr>
          <a:xfrm>
            <a:off x="3638746" y="3162700"/>
            <a:ext cx="4411745" cy="3318230"/>
          </a:xfrm>
          <a:prstGeom prst="rect">
            <a:avLst/>
          </a:prstGeom>
        </p:spPr>
      </p:pic>
    </p:spTree>
    <p:extLst>
      <p:ext uri="{BB962C8B-B14F-4D97-AF65-F5344CB8AC3E}">
        <p14:creationId xmlns:p14="http://schemas.microsoft.com/office/powerpoint/2010/main" val="2611887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9522D54-CA8E-232F-1D6D-D82C7697EFD8}"/>
              </a:ext>
            </a:extLst>
          </p:cNvPr>
          <p:cNvSpPr txBox="1"/>
          <p:nvPr/>
        </p:nvSpPr>
        <p:spPr>
          <a:xfrm>
            <a:off x="358219" y="653187"/>
            <a:ext cx="6103854" cy="4524315"/>
          </a:xfrm>
          <a:prstGeom prst="rect">
            <a:avLst/>
          </a:prstGeom>
          <a:noFill/>
        </p:spPr>
        <p:txBody>
          <a:bodyPr wrap="square">
            <a:spAutoFit/>
          </a:bodyPr>
          <a:lstStyle/>
          <a:p>
            <a:pPr marL="285750" indent="-285750" algn="just">
              <a:buFont typeface="Wingdings" panose="05000000000000000000" pitchFamily="2" charset="2"/>
              <a:buChar char="ü"/>
            </a:pPr>
            <a:r>
              <a:rPr lang="en-US" b="0" i="0" dirty="0">
                <a:solidFill>
                  <a:srgbClr val="610B4B"/>
                </a:solidFill>
                <a:effectLst/>
                <a:highlight>
                  <a:srgbClr val="FFFFFF"/>
                </a:highlight>
                <a:latin typeface="erdana"/>
              </a:rPr>
              <a:t>Recurrent network:</a:t>
            </a:r>
          </a:p>
          <a:p>
            <a:pPr algn="just"/>
            <a:r>
              <a:rPr lang="en-US" b="0" i="0" dirty="0">
                <a:solidFill>
                  <a:srgbClr val="333333"/>
                </a:solidFill>
                <a:effectLst/>
                <a:highlight>
                  <a:srgbClr val="FFFFFF"/>
                </a:highlight>
                <a:latin typeface="inter-regular"/>
              </a:rPr>
              <a:t>The human brain is a recurrent neural network that refers to a network of neurons with feedback connections. </a:t>
            </a:r>
          </a:p>
          <a:p>
            <a:pPr algn="just"/>
            <a:r>
              <a:rPr lang="en-US" b="0" i="0" dirty="0">
                <a:solidFill>
                  <a:srgbClr val="333333"/>
                </a:solidFill>
                <a:effectLst/>
                <a:highlight>
                  <a:srgbClr val="FFFFFF"/>
                </a:highlight>
                <a:latin typeface="inter-regular"/>
              </a:rPr>
              <a:t>It can learn numerous behaviors, sequence, processing tasks algorithms, and programs that are not learnable by conventional learning techniques. </a:t>
            </a:r>
          </a:p>
          <a:p>
            <a:pPr algn="just"/>
            <a:r>
              <a:rPr lang="en-US" b="0" i="0" dirty="0">
                <a:solidFill>
                  <a:srgbClr val="333333"/>
                </a:solidFill>
                <a:effectLst/>
                <a:highlight>
                  <a:srgbClr val="FFFFFF"/>
                </a:highlight>
                <a:latin typeface="inter-regular"/>
              </a:rPr>
              <a:t>It explains the rapidly growing interest in artificial recurrent networks for technical applications. </a:t>
            </a:r>
          </a:p>
          <a:p>
            <a:pPr algn="just"/>
            <a:r>
              <a:rPr lang="en-US" b="0" i="0" dirty="0">
                <a:solidFill>
                  <a:srgbClr val="333333"/>
                </a:solidFill>
                <a:effectLst/>
                <a:highlight>
                  <a:srgbClr val="FFFFFF"/>
                </a:highlight>
                <a:latin typeface="inter-regular"/>
              </a:rPr>
              <a:t>For example, general computers that can learn algorithms to map input arrangements to output arrangements, with or without an instructor. They are computationally more dominant and biologically more conceivable than other adaptive methodologies. </a:t>
            </a:r>
          </a:p>
          <a:p>
            <a:pPr algn="just"/>
            <a:r>
              <a:rPr lang="en-US" b="0" i="0" dirty="0">
                <a:solidFill>
                  <a:srgbClr val="333333"/>
                </a:solidFill>
                <a:effectLst/>
                <a:highlight>
                  <a:srgbClr val="FFFFFF"/>
                </a:highlight>
                <a:latin typeface="inter-regular"/>
              </a:rPr>
              <a:t>For example, Hidden Markov models (no continuous internal states), feedforward networks, and supportive vector machines (no internal states).</a:t>
            </a:r>
          </a:p>
        </p:txBody>
      </p:sp>
      <p:sp>
        <p:nvSpPr>
          <p:cNvPr id="5" name="TextBox 4">
            <a:extLst>
              <a:ext uri="{FF2B5EF4-FFF2-40B4-BE49-F238E27FC236}">
                <a16:creationId xmlns:a16="http://schemas.microsoft.com/office/drawing/2014/main" id="{1D50B8FA-D772-F2DB-1C0E-631C6472FDFF}"/>
              </a:ext>
            </a:extLst>
          </p:cNvPr>
          <p:cNvSpPr txBox="1"/>
          <p:nvPr/>
        </p:nvSpPr>
        <p:spPr>
          <a:xfrm>
            <a:off x="358219" y="145237"/>
            <a:ext cx="6103854" cy="400110"/>
          </a:xfrm>
          <a:prstGeom prst="rect">
            <a:avLst/>
          </a:prstGeom>
          <a:noFill/>
        </p:spPr>
        <p:txBody>
          <a:bodyPr wrap="square">
            <a:spAutoFit/>
          </a:bodyPr>
          <a:lstStyle/>
          <a:p>
            <a:r>
              <a:rPr lang="en-US" sz="2000" b="1" i="0" dirty="0">
                <a:solidFill>
                  <a:srgbClr val="273239"/>
                </a:solidFill>
                <a:effectLst/>
                <a:highlight>
                  <a:srgbClr val="FFFFFF"/>
                </a:highlight>
                <a:latin typeface="Nunito" pitchFamily="2" charset="0"/>
              </a:rPr>
              <a:t>Types of Feedback Neural Networks (RNNs)</a:t>
            </a:r>
            <a:r>
              <a:rPr lang="en-US" sz="2000" b="0" i="0" dirty="0">
                <a:solidFill>
                  <a:srgbClr val="273239"/>
                </a:solidFill>
                <a:effectLst/>
                <a:highlight>
                  <a:srgbClr val="FFFFFF"/>
                </a:highlight>
                <a:latin typeface="Nunito" pitchFamily="2" charset="0"/>
              </a:rPr>
              <a:t>: </a:t>
            </a:r>
            <a:endParaRPr lang="en-SG" sz="2000" dirty="0"/>
          </a:p>
        </p:txBody>
      </p:sp>
      <p:pic>
        <p:nvPicPr>
          <p:cNvPr id="5122" name="Picture 2" descr="Introduction to Recurrent Neural Network - GeeksforGeeks">
            <a:extLst>
              <a:ext uri="{FF2B5EF4-FFF2-40B4-BE49-F238E27FC236}">
                <a16:creationId xmlns:a16="http://schemas.microsoft.com/office/drawing/2014/main" id="{2B0F3068-79DF-5A16-45A4-78F8226EBD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49" t="5080" r="49500"/>
          <a:stretch/>
        </p:blipFill>
        <p:spPr bwMode="auto">
          <a:xfrm>
            <a:off x="7446941" y="720162"/>
            <a:ext cx="4622511" cy="5002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114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8FD1B94-56D5-9A35-A58D-578240B2BDEE}"/>
              </a:ext>
            </a:extLst>
          </p:cNvPr>
          <p:cNvSpPr txBox="1"/>
          <p:nvPr/>
        </p:nvSpPr>
        <p:spPr>
          <a:xfrm>
            <a:off x="206973" y="184488"/>
            <a:ext cx="5062611" cy="2585323"/>
          </a:xfrm>
          <a:prstGeom prst="rect">
            <a:avLst/>
          </a:prstGeom>
          <a:noFill/>
        </p:spPr>
        <p:txBody>
          <a:bodyPr wrap="square">
            <a:spAutoFit/>
          </a:bodyPr>
          <a:lstStyle/>
          <a:p>
            <a:pPr marL="285750" indent="-285750" algn="just">
              <a:buFont typeface="Wingdings" panose="05000000000000000000" pitchFamily="2" charset="2"/>
              <a:buChar char="ü"/>
            </a:pPr>
            <a:r>
              <a:rPr lang="en-US" b="0" i="0" dirty="0">
                <a:solidFill>
                  <a:srgbClr val="610B4B"/>
                </a:solidFill>
                <a:effectLst/>
                <a:highlight>
                  <a:srgbClr val="FFFFFF"/>
                </a:highlight>
                <a:latin typeface="erdana"/>
              </a:rPr>
              <a:t>Fully recurrent network:</a:t>
            </a:r>
          </a:p>
          <a:p>
            <a:pPr algn="just"/>
            <a:r>
              <a:rPr lang="en-US" b="0" i="0" dirty="0">
                <a:solidFill>
                  <a:srgbClr val="333333"/>
                </a:solidFill>
                <a:effectLst/>
                <a:highlight>
                  <a:srgbClr val="FFFFFF"/>
                </a:highlight>
                <a:latin typeface="inter-regular"/>
              </a:rPr>
              <a:t>The most straightforward form of a fully recurrent neural network is a Multi-Layer Perceptron (MLP) with the previous set of hidden unit activations, feeding back along with the inputs. </a:t>
            </a:r>
          </a:p>
          <a:p>
            <a:pPr algn="just"/>
            <a:r>
              <a:rPr lang="en-US" b="0" i="0" dirty="0">
                <a:solidFill>
                  <a:srgbClr val="333333"/>
                </a:solidFill>
                <a:effectLst/>
                <a:highlight>
                  <a:srgbClr val="FFFFFF"/>
                </a:highlight>
                <a:latin typeface="inter-regular"/>
              </a:rPr>
              <a:t>In other words, it is the easiest neural network design because all nodes are associated with all other nodes with every single node work as both input and output.</a:t>
            </a:r>
          </a:p>
        </p:txBody>
      </p:sp>
      <p:sp>
        <p:nvSpPr>
          <p:cNvPr id="7" name="TextBox 6">
            <a:extLst>
              <a:ext uri="{FF2B5EF4-FFF2-40B4-BE49-F238E27FC236}">
                <a16:creationId xmlns:a16="http://schemas.microsoft.com/office/drawing/2014/main" id="{033E4D55-8CAD-D1BD-169D-A4E5B9AC3B38}"/>
              </a:ext>
            </a:extLst>
          </p:cNvPr>
          <p:cNvSpPr txBox="1"/>
          <p:nvPr/>
        </p:nvSpPr>
        <p:spPr>
          <a:xfrm>
            <a:off x="6060932" y="184488"/>
            <a:ext cx="5795029" cy="3693319"/>
          </a:xfrm>
          <a:prstGeom prst="rect">
            <a:avLst/>
          </a:prstGeom>
          <a:noFill/>
        </p:spPr>
        <p:txBody>
          <a:bodyPr wrap="square">
            <a:spAutoFit/>
          </a:bodyPr>
          <a:lstStyle/>
          <a:p>
            <a:pPr marL="285750" indent="-285750" algn="just">
              <a:buFont typeface="Wingdings" panose="05000000000000000000" pitchFamily="2" charset="2"/>
              <a:buChar char="ü"/>
            </a:pPr>
            <a:r>
              <a:rPr lang="en-US" b="0" i="0" dirty="0">
                <a:solidFill>
                  <a:srgbClr val="610B4B"/>
                </a:solidFill>
                <a:effectLst/>
                <a:highlight>
                  <a:srgbClr val="FFFFFF"/>
                </a:highlight>
                <a:latin typeface="erdana"/>
              </a:rPr>
              <a:t>Jordan network:</a:t>
            </a:r>
          </a:p>
          <a:p>
            <a:pPr algn="just"/>
            <a:r>
              <a:rPr lang="en-US" b="0" i="0" dirty="0">
                <a:solidFill>
                  <a:srgbClr val="333333"/>
                </a:solidFill>
                <a:effectLst/>
                <a:highlight>
                  <a:srgbClr val="FFFFFF"/>
                </a:highlight>
                <a:latin typeface="inter-regular"/>
              </a:rPr>
              <a:t>The Jordan network refers to a simple neural structure in which only one value of the process input signal (from the previous sampling) and only one value of the delayed output signal of the model (from the previous sampling) are utilized as the inputs of the network. </a:t>
            </a:r>
          </a:p>
          <a:p>
            <a:pPr algn="just"/>
            <a:r>
              <a:rPr lang="en-US" b="0" i="0" dirty="0">
                <a:solidFill>
                  <a:srgbClr val="333333"/>
                </a:solidFill>
                <a:effectLst/>
                <a:highlight>
                  <a:srgbClr val="FFFFFF"/>
                </a:highlight>
                <a:latin typeface="inter-regular"/>
              </a:rPr>
              <a:t>In order to get a computationally basic MPC (Model Predictive Control) algorithm, the nonlinear Jordan neural model is repeatedly linearized on line around an operating point, which prompts a quadratic optimization issue. </a:t>
            </a:r>
          </a:p>
          <a:p>
            <a:pPr algn="just"/>
            <a:r>
              <a:rPr lang="en-US" b="0" i="0" dirty="0">
                <a:solidFill>
                  <a:srgbClr val="333333"/>
                </a:solidFill>
                <a:effectLst/>
                <a:highlight>
                  <a:srgbClr val="FFFFFF"/>
                </a:highlight>
                <a:latin typeface="inter-regular"/>
              </a:rPr>
              <a:t>Adequacy of the described MPC algorithm is compared with that of the nonlinear MPC scheme with on-line nonlinear optimization performed at each sampling instant.</a:t>
            </a:r>
          </a:p>
        </p:txBody>
      </p:sp>
      <p:pic>
        <p:nvPicPr>
          <p:cNvPr id="6146" name="Picture 2" descr="The fully Recurrent Neural Network. | Download Scientific Diagram">
            <a:extLst>
              <a:ext uri="{FF2B5EF4-FFF2-40B4-BE49-F238E27FC236}">
                <a16:creationId xmlns:a16="http://schemas.microsoft.com/office/drawing/2014/main" id="{F7B1975A-2C10-5184-3827-D90D721CD5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39" y="3240256"/>
            <a:ext cx="4049921" cy="323161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Jordan neural network | Download Scientific Diagram">
            <a:extLst>
              <a:ext uri="{FF2B5EF4-FFF2-40B4-BE49-F238E27FC236}">
                <a16:creationId xmlns:a16="http://schemas.microsoft.com/office/drawing/2014/main" id="{4A89319F-F3ED-1528-4F8F-3B4B78CA9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0268" y="4047489"/>
            <a:ext cx="5665693" cy="2316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106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48D53C-469F-87D3-CEB3-27B299F43030}"/>
              </a:ext>
            </a:extLst>
          </p:cNvPr>
          <p:cNvSpPr txBox="1"/>
          <p:nvPr/>
        </p:nvSpPr>
        <p:spPr>
          <a:xfrm>
            <a:off x="364331" y="132606"/>
            <a:ext cx="5550694" cy="5632311"/>
          </a:xfrm>
          <a:prstGeom prst="rect">
            <a:avLst/>
          </a:prstGeom>
          <a:noFill/>
        </p:spPr>
        <p:txBody>
          <a:bodyPr wrap="square">
            <a:spAutoFit/>
          </a:bodyPr>
          <a:lstStyle/>
          <a:p>
            <a:pPr marL="285750" indent="-285750" algn="just">
              <a:buFont typeface="Wingdings" panose="05000000000000000000" pitchFamily="2" charset="2"/>
              <a:buChar char="q"/>
            </a:pPr>
            <a:r>
              <a:rPr lang="en-US" b="1" i="0" dirty="0">
                <a:solidFill>
                  <a:srgbClr val="610B4B"/>
                </a:solidFill>
                <a:effectLst/>
                <a:highlight>
                  <a:srgbClr val="FFFF00"/>
                </a:highlight>
                <a:latin typeface="erdana"/>
              </a:rPr>
              <a:t>Adjustments of Weights or Learning:</a:t>
            </a:r>
          </a:p>
          <a:p>
            <a:pPr algn="just"/>
            <a:r>
              <a:rPr lang="en-US" b="0" i="0" dirty="0">
                <a:solidFill>
                  <a:srgbClr val="333333"/>
                </a:solidFill>
                <a:effectLst/>
                <a:highlight>
                  <a:srgbClr val="FFFFFF"/>
                </a:highlight>
                <a:latin typeface="inter-regular"/>
              </a:rPr>
              <a:t>Learning in ANN is the technique for changing the weights of associations between the neurons of a specified network. Learning in artificial neural networks can be characterized into three different categories, namely </a:t>
            </a:r>
            <a:r>
              <a:rPr lang="en-US" b="1" i="0" dirty="0">
                <a:solidFill>
                  <a:srgbClr val="333333"/>
                </a:solidFill>
                <a:effectLst/>
                <a:highlight>
                  <a:srgbClr val="FFFFFF"/>
                </a:highlight>
                <a:latin typeface="inter-regular"/>
              </a:rPr>
              <a:t>supervised learning, unsupervised learning, and reinforcement learning</a:t>
            </a:r>
            <a:r>
              <a:rPr lang="en-US" b="0" i="0" dirty="0">
                <a:solidFill>
                  <a:srgbClr val="333333"/>
                </a:solidFill>
                <a:effectLst/>
                <a:highlight>
                  <a:srgbClr val="FFFFFF"/>
                </a:highlight>
                <a:latin typeface="inter-regular"/>
              </a:rPr>
              <a:t>.</a:t>
            </a:r>
          </a:p>
          <a:p>
            <a:pPr marL="285750" indent="-285750" algn="just">
              <a:buFont typeface="Wingdings" panose="05000000000000000000" pitchFamily="2" charset="2"/>
              <a:buChar char="ü"/>
            </a:pPr>
            <a:r>
              <a:rPr lang="en-US" b="1" i="0" dirty="0">
                <a:solidFill>
                  <a:srgbClr val="610B4B"/>
                </a:solidFill>
                <a:effectLst/>
                <a:highlight>
                  <a:srgbClr val="FFFFFF"/>
                </a:highlight>
                <a:latin typeface="erdana"/>
              </a:rPr>
              <a:t>Supervised learning:</a:t>
            </a:r>
          </a:p>
          <a:p>
            <a:pPr algn="just"/>
            <a:r>
              <a:rPr lang="en-US" b="0" i="0" dirty="0">
                <a:solidFill>
                  <a:srgbClr val="333333"/>
                </a:solidFill>
                <a:effectLst/>
                <a:highlight>
                  <a:srgbClr val="FFFFFF"/>
                </a:highlight>
                <a:latin typeface="inter-regular"/>
              </a:rPr>
              <a:t>Supervised learning consists of two words supervised and learning. Supervise intends to guide. We have supervisors whose duty is to guide and show the way. We can see a similar case in the case of learning. Here the machine or program is learning with the help of the existing data set. We have a data set, and we assume the results of new data relying upon the behavior of the existing data sets. It implies the existing data sets acts as a supervisor or boss to find the new data. A basic example being electronic gadgets price prediction. The price of electronic gadgets is predicted depending on what is observed with the prices of other digital gadgets.</a:t>
            </a:r>
          </a:p>
        </p:txBody>
      </p:sp>
      <p:sp>
        <p:nvSpPr>
          <p:cNvPr id="5" name="TextBox 4">
            <a:extLst>
              <a:ext uri="{FF2B5EF4-FFF2-40B4-BE49-F238E27FC236}">
                <a16:creationId xmlns:a16="http://schemas.microsoft.com/office/drawing/2014/main" id="{8EE36246-9DC0-04B2-A52B-AAEE02CCB24E}"/>
              </a:ext>
            </a:extLst>
          </p:cNvPr>
          <p:cNvSpPr txBox="1"/>
          <p:nvPr/>
        </p:nvSpPr>
        <p:spPr>
          <a:xfrm>
            <a:off x="5955187" y="132606"/>
            <a:ext cx="6100762" cy="2308324"/>
          </a:xfrm>
          <a:prstGeom prst="rect">
            <a:avLst/>
          </a:prstGeom>
          <a:noFill/>
        </p:spPr>
        <p:txBody>
          <a:bodyPr wrap="square">
            <a:spAutoFit/>
          </a:bodyPr>
          <a:lstStyle/>
          <a:p>
            <a:r>
              <a:rPr lang="en-US" b="0" i="0" dirty="0">
                <a:solidFill>
                  <a:srgbClr val="333333"/>
                </a:solidFill>
                <a:effectLst/>
                <a:highlight>
                  <a:srgbClr val="FFFFFF"/>
                </a:highlight>
                <a:latin typeface="inter-regular"/>
              </a:rPr>
              <a:t>During the training of artificial neural networks under supervised learning, the input vector is given to the network, which offers an output vector. Afterward, the output vector is compared with the desired output vector. An error signal is produced if there is a difference between the actual output and the desired output vector. Based on this error signal, the weight is adjusted until the actual output is matched with the desired output.</a:t>
            </a:r>
            <a:endParaRPr lang="en-SG" dirty="0"/>
          </a:p>
        </p:txBody>
      </p:sp>
      <p:pic>
        <p:nvPicPr>
          <p:cNvPr id="7170" name="Picture 2" descr="Lightbox">
            <a:extLst>
              <a:ext uri="{FF2B5EF4-FFF2-40B4-BE49-F238E27FC236}">
                <a16:creationId xmlns:a16="http://schemas.microsoft.com/office/drawing/2014/main" id="{5BC0973D-919B-49C3-0EBC-7B3BAFF68E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430"/>
          <a:stretch/>
        </p:blipFill>
        <p:spPr bwMode="auto">
          <a:xfrm>
            <a:off x="5955186" y="2640962"/>
            <a:ext cx="6078889" cy="342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950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7B8861-0982-42E4-C23C-46F2EFA8354A}"/>
              </a:ext>
            </a:extLst>
          </p:cNvPr>
          <p:cNvSpPr txBox="1"/>
          <p:nvPr/>
        </p:nvSpPr>
        <p:spPr>
          <a:xfrm>
            <a:off x="414116" y="248334"/>
            <a:ext cx="11190281" cy="2862322"/>
          </a:xfrm>
          <a:prstGeom prst="rect">
            <a:avLst/>
          </a:prstGeom>
          <a:noFill/>
        </p:spPr>
        <p:txBody>
          <a:bodyPr wrap="square">
            <a:spAutoFit/>
          </a:bodyPr>
          <a:lstStyle/>
          <a:p>
            <a:pPr marL="285750" indent="-285750" algn="just">
              <a:buFont typeface="Wingdings" panose="05000000000000000000" pitchFamily="2" charset="2"/>
              <a:buChar char="ü"/>
            </a:pPr>
            <a:r>
              <a:rPr lang="en-US" b="0" i="0" dirty="0">
                <a:solidFill>
                  <a:srgbClr val="610B4B"/>
                </a:solidFill>
                <a:effectLst/>
                <a:highlight>
                  <a:srgbClr val="FFFFFF"/>
                </a:highlight>
                <a:latin typeface="erdana"/>
              </a:rPr>
              <a:t>Unsupervised learning:</a:t>
            </a:r>
          </a:p>
          <a:p>
            <a:pPr algn="just"/>
            <a:r>
              <a:rPr lang="en-US" b="0" i="0" dirty="0">
                <a:solidFill>
                  <a:srgbClr val="333333"/>
                </a:solidFill>
                <a:effectLst/>
                <a:highlight>
                  <a:srgbClr val="FFFFFF"/>
                </a:highlight>
                <a:latin typeface="inter-regular"/>
              </a:rPr>
              <a:t>As the name suggests, unsupervised learning refers to predict something without any supervision or help from existing data. In this learning, the program learns by dividing the data with similar characteristics into similar groups. In supervised learning, the data are grouped, relying upon similar characteristics. In this situation, there are no existing data to look for direction. In other words, there is no supervisor. During the training of the artificial neural network under unsupervised learning, the input vectors of a comparative type are joined to form clusters. At the point when a new input pattern is implemented, then the neural network gives an output response showing the class to which the input pattern belongs. There is no feedback from the environment about what should be the ideal output and if it is either correct or incorrect. Consequently, in this type of learning, the network itself must find the patterns and features from the input data and the connection for the input data over the output.</a:t>
            </a:r>
          </a:p>
        </p:txBody>
      </p:sp>
      <p:pic>
        <p:nvPicPr>
          <p:cNvPr id="8194" name="Picture 2" descr="Lightbox">
            <a:extLst>
              <a:ext uri="{FF2B5EF4-FFF2-40B4-BE49-F238E27FC236}">
                <a16:creationId xmlns:a16="http://schemas.microsoft.com/office/drawing/2014/main" id="{5FE84151-7494-BEE8-AC9B-5C8F9249E1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188"/>
          <a:stretch/>
        </p:blipFill>
        <p:spPr bwMode="auto">
          <a:xfrm>
            <a:off x="1154338" y="3242631"/>
            <a:ext cx="9166199" cy="3096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305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8A74EE-4CC3-0247-6D6E-8568205FB752}"/>
              </a:ext>
            </a:extLst>
          </p:cNvPr>
          <p:cNvSpPr txBox="1"/>
          <p:nvPr/>
        </p:nvSpPr>
        <p:spPr>
          <a:xfrm>
            <a:off x="335756" y="253604"/>
            <a:ext cx="10879932" cy="2585323"/>
          </a:xfrm>
          <a:prstGeom prst="rect">
            <a:avLst/>
          </a:prstGeom>
          <a:noFill/>
        </p:spPr>
        <p:txBody>
          <a:bodyPr wrap="square">
            <a:spAutoFit/>
          </a:bodyPr>
          <a:lstStyle/>
          <a:p>
            <a:pPr marL="285750" indent="-285750" algn="just">
              <a:buFont typeface="Wingdings" panose="05000000000000000000" pitchFamily="2" charset="2"/>
              <a:buChar char="ü"/>
            </a:pPr>
            <a:r>
              <a:rPr lang="en-US" b="0" i="0" dirty="0">
                <a:solidFill>
                  <a:srgbClr val="610B4B"/>
                </a:solidFill>
                <a:effectLst/>
                <a:highlight>
                  <a:srgbClr val="FFFFFF"/>
                </a:highlight>
                <a:latin typeface="erdana"/>
              </a:rPr>
              <a:t>Reinforcement learning:</a:t>
            </a:r>
          </a:p>
          <a:p>
            <a:pPr algn="just"/>
            <a:r>
              <a:rPr lang="en-US" b="0" i="0" dirty="0">
                <a:solidFill>
                  <a:srgbClr val="333333"/>
                </a:solidFill>
                <a:effectLst/>
                <a:highlight>
                  <a:srgbClr val="FFFFFF"/>
                </a:highlight>
                <a:latin typeface="inter-regular"/>
              </a:rPr>
              <a:t>Reinforcement Learning (RL) is a technique that helps to solve control optimization issues. By using control optimization, we can recognize the best action in each state visited by the system in order to optimize some objective function. Typically, reinforcement learning comes into existence when the system has a huge number of states and has a complex stochastic structure, which is not responsible to closed-form analysis. If issues have a relatively small number of states, then the random structure is relatively simple, so that one can utilize dynamic programming.</a:t>
            </a:r>
          </a:p>
          <a:p>
            <a:br>
              <a:rPr lang="en-US" dirty="0"/>
            </a:br>
            <a:endParaRPr lang="en-SG" dirty="0"/>
          </a:p>
        </p:txBody>
      </p:sp>
      <p:pic>
        <p:nvPicPr>
          <p:cNvPr id="9218" name="Picture 2" descr="Reinforcement Learning Algorithms and Applications - TechVidvan">
            <a:extLst>
              <a:ext uri="{FF2B5EF4-FFF2-40B4-BE49-F238E27FC236}">
                <a16:creationId xmlns:a16="http://schemas.microsoft.com/office/drawing/2014/main" id="{5C8ABDA8-944A-37C9-C06F-A6DFAE1213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820" y="2276048"/>
            <a:ext cx="7521804" cy="3936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214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C6DF-C51D-4709-7073-02A50FCA0099}"/>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4940635D-7B5B-9BE5-817D-0CCD6FD78DC4}"/>
              </a:ext>
            </a:extLst>
          </p:cNvPr>
          <p:cNvSpPr>
            <a:spLocks noGrp="1"/>
          </p:cNvSpPr>
          <p:nvPr>
            <p:ph idx="1"/>
          </p:nvPr>
        </p:nvSpPr>
        <p:spPr/>
        <p:txBody>
          <a:bodyPr/>
          <a:lstStyle/>
          <a:p>
            <a:r>
              <a:rPr lang="en-SG" dirty="0"/>
              <a:t>Bias</a:t>
            </a:r>
          </a:p>
          <a:p>
            <a:r>
              <a:rPr lang="en-SG" dirty="0"/>
              <a:t>Applications of ANN</a:t>
            </a:r>
          </a:p>
        </p:txBody>
      </p:sp>
    </p:spTree>
    <p:extLst>
      <p:ext uri="{BB962C8B-B14F-4D97-AF65-F5344CB8AC3E}">
        <p14:creationId xmlns:p14="http://schemas.microsoft.com/office/powerpoint/2010/main" val="444241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02061B-C28D-9ED8-B238-EC717913D49D}"/>
              </a:ext>
            </a:extLst>
          </p:cNvPr>
          <p:cNvSpPr txBox="1"/>
          <p:nvPr/>
        </p:nvSpPr>
        <p:spPr>
          <a:xfrm>
            <a:off x="233313" y="63631"/>
            <a:ext cx="6103854" cy="369332"/>
          </a:xfrm>
          <a:prstGeom prst="rect">
            <a:avLst/>
          </a:prstGeom>
          <a:noFill/>
        </p:spPr>
        <p:txBody>
          <a:bodyPr wrap="square">
            <a:spAutoFit/>
          </a:bodyPr>
          <a:lstStyle/>
          <a:p>
            <a:pPr marL="285750" indent="-285750" algn="l" fontAlgn="base">
              <a:buFont typeface="Wingdings" panose="05000000000000000000" pitchFamily="2" charset="2"/>
              <a:buChar char="ü"/>
            </a:pPr>
            <a:r>
              <a:rPr lang="en-SG" b="1" i="0" dirty="0">
                <a:solidFill>
                  <a:srgbClr val="273239"/>
                </a:solidFill>
                <a:effectLst/>
                <a:highlight>
                  <a:srgbClr val="FFFFFF"/>
                </a:highlight>
                <a:latin typeface="Source Sans 3"/>
              </a:rPr>
              <a:t>Semi-Supervised Learning in ML</a:t>
            </a:r>
          </a:p>
        </p:txBody>
      </p:sp>
      <p:pic>
        <p:nvPicPr>
          <p:cNvPr id="10242" name="Picture 2" descr="A Gentle Introduction to Semi Supervised Learning | by Gayatri Sharma |  Medium">
            <a:extLst>
              <a:ext uri="{FF2B5EF4-FFF2-40B4-BE49-F238E27FC236}">
                <a16:creationId xmlns:a16="http://schemas.microsoft.com/office/drawing/2014/main" id="{54D4CAB2-8B14-89D2-EEB1-3991525788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13" y="448935"/>
            <a:ext cx="5689322" cy="285725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 Gentle Introduction to Semi Supervised Learning | by Gayatri Sharma |  Medium">
            <a:extLst>
              <a:ext uri="{FF2B5EF4-FFF2-40B4-BE49-F238E27FC236}">
                <a16:creationId xmlns:a16="http://schemas.microsoft.com/office/drawing/2014/main" id="{8A1617ED-EEF6-2F30-47F2-400CE75821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42" t="18765" r="3866" b="9419"/>
          <a:stretch/>
        </p:blipFill>
        <p:spPr bwMode="auto">
          <a:xfrm>
            <a:off x="6047619" y="432963"/>
            <a:ext cx="6144381" cy="27344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274DF8B-70C1-8D9A-6D78-2AD3EAFE1E7B}"/>
              </a:ext>
            </a:extLst>
          </p:cNvPr>
          <p:cNvSpPr txBox="1"/>
          <p:nvPr/>
        </p:nvSpPr>
        <p:spPr>
          <a:xfrm>
            <a:off x="322868" y="3690595"/>
            <a:ext cx="11746583" cy="2031325"/>
          </a:xfrm>
          <a:prstGeom prst="rect">
            <a:avLst/>
          </a:prstGeom>
          <a:noFill/>
        </p:spPr>
        <p:txBody>
          <a:bodyPr wrap="square">
            <a:spAutoFit/>
          </a:bodyPr>
          <a:lstStyle/>
          <a:p>
            <a:pPr algn="just" rtl="0" fontAlgn="base"/>
            <a:r>
              <a:rPr lang="en-US" b="0" i="0" dirty="0">
                <a:solidFill>
                  <a:srgbClr val="273239"/>
                </a:solidFill>
                <a:effectLst/>
                <a:highlight>
                  <a:srgbClr val="FFFFFF"/>
                </a:highlight>
                <a:latin typeface="Nunito" pitchFamily="2" charset="0"/>
              </a:rPr>
              <a:t>Semi-supervised learning is a type of </a:t>
            </a:r>
            <a:r>
              <a:rPr lang="en-US" b="0" i="0" u="sng" dirty="0">
                <a:solidFill>
                  <a:srgbClr val="273239"/>
                </a:solidFill>
                <a:effectLst/>
                <a:highlight>
                  <a:srgbClr val="FFFFFF"/>
                </a:highlight>
                <a:latin typeface="Nunito" pitchFamily="2" charset="0"/>
                <a:hlinkClick r:id="rId4"/>
              </a:rPr>
              <a:t>machine learning</a:t>
            </a:r>
            <a:r>
              <a:rPr lang="en-US" b="0" i="0" dirty="0">
                <a:solidFill>
                  <a:srgbClr val="273239"/>
                </a:solidFill>
                <a:effectLst/>
                <a:highlight>
                  <a:srgbClr val="FFFFFF"/>
                </a:highlight>
                <a:latin typeface="Nunito" pitchFamily="2" charset="0"/>
              </a:rPr>
              <a:t> that falls in between supervised and unsupervised learning. It is a method that uses a small amount of labeled data and a large amount of unlabeled data to train a model. The goal of semi-supervised learning is to learn a function that can accurately predict the output variable based on the input variables, similar to supervised learning. However, unlike supervised learning, the algorithm is trained on a dataset that contains both labeled and unlabeled data.</a:t>
            </a:r>
          </a:p>
          <a:p>
            <a:pPr algn="just" rtl="0" fontAlgn="base"/>
            <a:r>
              <a:rPr lang="en-US" b="0" i="0" dirty="0">
                <a:solidFill>
                  <a:srgbClr val="273239"/>
                </a:solidFill>
                <a:effectLst/>
                <a:highlight>
                  <a:srgbClr val="FFFFFF"/>
                </a:highlight>
                <a:latin typeface="Nunito" pitchFamily="2" charset="0"/>
              </a:rPr>
              <a:t>Semi-supervised learning is particularly useful when there is a large amount of unlabeled data available, but it’s too expensive or difficult to label all of it. </a:t>
            </a:r>
          </a:p>
        </p:txBody>
      </p:sp>
    </p:spTree>
    <p:extLst>
      <p:ext uri="{BB962C8B-B14F-4D97-AF65-F5344CB8AC3E}">
        <p14:creationId xmlns:p14="http://schemas.microsoft.com/office/powerpoint/2010/main" val="3733653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4CBCD79-89D2-5FE2-0707-DB392A52084B}"/>
              </a:ext>
            </a:extLst>
          </p:cNvPr>
          <p:cNvGraphicFramePr>
            <a:graphicFrameLocks noGrp="1"/>
          </p:cNvGraphicFramePr>
          <p:nvPr>
            <p:extLst>
              <p:ext uri="{D42A27DB-BD31-4B8C-83A1-F6EECF244321}">
                <p14:modId xmlns:p14="http://schemas.microsoft.com/office/powerpoint/2010/main" val="1659374834"/>
              </p:ext>
            </p:extLst>
          </p:nvPr>
        </p:nvGraphicFramePr>
        <p:xfrm>
          <a:off x="237242" y="433634"/>
          <a:ext cx="11472420" cy="5420736"/>
        </p:xfrm>
        <a:graphic>
          <a:graphicData uri="http://schemas.openxmlformats.org/drawingml/2006/table">
            <a:tbl>
              <a:tblPr/>
              <a:tblGrid>
                <a:gridCol w="1572705">
                  <a:extLst>
                    <a:ext uri="{9D8B030D-6E8A-4147-A177-3AD203B41FA5}">
                      <a16:colId xmlns:a16="http://schemas.microsoft.com/office/drawing/2014/main" val="1840502254"/>
                    </a:ext>
                  </a:extLst>
                </a:gridCol>
                <a:gridCol w="3469064">
                  <a:extLst>
                    <a:ext uri="{9D8B030D-6E8A-4147-A177-3AD203B41FA5}">
                      <a16:colId xmlns:a16="http://schemas.microsoft.com/office/drawing/2014/main" val="2434524115"/>
                    </a:ext>
                  </a:extLst>
                </a:gridCol>
                <a:gridCol w="3252247">
                  <a:extLst>
                    <a:ext uri="{9D8B030D-6E8A-4147-A177-3AD203B41FA5}">
                      <a16:colId xmlns:a16="http://schemas.microsoft.com/office/drawing/2014/main" val="2517641327"/>
                    </a:ext>
                  </a:extLst>
                </a:gridCol>
                <a:gridCol w="3178404">
                  <a:extLst>
                    <a:ext uri="{9D8B030D-6E8A-4147-A177-3AD203B41FA5}">
                      <a16:colId xmlns:a16="http://schemas.microsoft.com/office/drawing/2014/main" val="818024061"/>
                    </a:ext>
                  </a:extLst>
                </a:gridCol>
              </a:tblGrid>
              <a:tr h="348791">
                <a:tc>
                  <a:txBody>
                    <a:bodyPr/>
                    <a:lstStyle/>
                    <a:p>
                      <a:pPr algn="ctr" fontAlgn="t"/>
                      <a:r>
                        <a:rPr lang="en-SG" sz="2400" b="1" dirty="0">
                          <a:effectLst/>
                          <a:highlight>
                            <a:srgbClr val="F9FAFB"/>
                          </a:highlight>
                          <a:latin typeface="Aptos" panose="020B0004020202020204" pitchFamily="34" charset="0"/>
                        </a:rPr>
                        <a:t>Criteria</a:t>
                      </a:r>
                      <a:endParaRPr lang="en-SG" sz="2400" dirty="0">
                        <a:effectLst/>
                        <a:highlight>
                          <a:srgbClr val="F9FAFB"/>
                        </a:highlight>
                        <a:latin typeface="Aptos" panose="020B0004020202020204" pitchFamily="34" charset="0"/>
                      </a:endParaRP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AFB"/>
                    </a:solidFill>
                  </a:tcPr>
                </a:tc>
                <a:tc>
                  <a:txBody>
                    <a:bodyPr/>
                    <a:lstStyle/>
                    <a:p>
                      <a:pPr algn="ctr" fontAlgn="t"/>
                      <a:r>
                        <a:rPr lang="en-SG" sz="2400" b="1" dirty="0">
                          <a:effectLst/>
                          <a:highlight>
                            <a:srgbClr val="F9FAFB"/>
                          </a:highlight>
                          <a:latin typeface="Aptos" panose="020B0004020202020204" pitchFamily="34" charset="0"/>
                        </a:rPr>
                        <a:t>﻿</a:t>
                      </a:r>
                      <a:r>
                        <a:rPr lang="en-SG" sz="2400" b="1" dirty="0">
                          <a:effectLst/>
                          <a:latin typeface="Aptos" panose="020B0004020202020204" pitchFamily="34" charset="0"/>
                        </a:rPr>
                        <a:t>Supervised </a:t>
                      </a:r>
                    </a:p>
                    <a:p>
                      <a:pPr algn="ctr" fontAlgn="t"/>
                      <a:r>
                        <a:rPr lang="en-SG" sz="2400" b="1" dirty="0">
                          <a:effectLst/>
                          <a:latin typeface="Aptos" panose="020B0004020202020204" pitchFamily="34" charset="0"/>
                        </a:rPr>
                        <a:t>Learning</a:t>
                      </a:r>
                      <a:endParaRPr lang="en-SG" sz="2400" dirty="0">
                        <a:effectLst/>
                        <a:latin typeface="Aptos" panose="020B0004020202020204" pitchFamily="34" charset="0"/>
                      </a:endParaRP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AFB"/>
                    </a:solidFill>
                  </a:tcPr>
                </a:tc>
                <a:tc>
                  <a:txBody>
                    <a:bodyPr/>
                    <a:lstStyle/>
                    <a:p>
                      <a:pPr algn="ctr" fontAlgn="t"/>
                      <a:r>
                        <a:rPr lang="en-SG" sz="2400" b="1" dirty="0">
                          <a:effectLst/>
                          <a:highlight>
                            <a:srgbClr val="F9FAFB"/>
                          </a:highlight>
                          <a:latin typeface="Aptos" panose="020B0004020202020204" pitchFamily="34" charset="0"/>
                        </a:rPr>
                        <a:t>Unsupervised Learning</a:t>
                      </a:r>
                      <a:endParaRPr lang="en-SG" sz="2400" dirty="0">
                        <a:effectLst/>
                        <a:highlight>
                          <a:srgbClr val="F9FAFB"/>
                        </a:highlight>
                        <a:latin typeface="Aptos" panose="020B0004020202020204" pitchFamily="34" charset="0"/>
                      </a:endParaRP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AFB"/>
                    </a:solidFill>
                  </a:tcPr>
                </a:tc>
                <a:tc>
                  <a:txBody>
                    <a:bodyPr/>
                    <a:lstStyle/>
                    <a:p>
                      <a:pPr algn="ctr" fontAlgn="t"/>
                      <a:r>
                        <a:rPr lang="en-SG" sz="2400" b="1" dirty="0">
                          <a:effectLst/>
                          <a:highlight>
                            <a:srgbClr val="F9FAFB"/>
                          </a:highlight>
                          <a:latin typeface="Aptos" panose="020B0004020202020204" pitchFamily="34" charset="0"/>
                        </a:rPr>
                        <a:t>Reinforcement Learning</a:t>
                      </a:r>
                      <a:endParaRPr lang="en-SG" sz="2400" dirty="0">
                        <a:effectLst/>
                        <a:highlight>
                          <a:srgbClr val="F9FAFB"/>
                        </a:highlight>
                        <a:latin typeface="Aptos" panose="020B0004020202020204" pitchFamily="34" charset="0"/>
                      </a:endParaRP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AFB"/>
                    </a:solidFill>
                  </a:tcPr>
                </a:tc>
                <a:extLst>
                  <a:ext uri="{0D108BD9-81ED-4DB2-BD59-A6C34878D82A}">
                    <a16:rowId xmlns:a16="http://schemas.microsoft.com/office/drawing/2014/main" val="2972955649"/>
                  </a:ext>
                </a:extLst>
              </a:tr>
              <a:tr h="298827">
                <a:tc>
                  <a:txBody>
                    <a:bodyPr/>
                    <a:lstStyle/>
                    <a:p>
                      <a:pPr algn="ctr" fontAlgn="t"/>
                      <a:r>
                        <a:rPr lang="en-SG" sz="1800" dirty="0">
                          <a:effectLst/>
                          <a:highlight>
                            <a:srgbClr val="FFFFFF"/>
                          </a:highlight>
                          <a:latin typeface="Aptos" panose="020B0004020202020204" pitchFamily="34" charset="0"/>
                        </a:rPr>
                        <a:t>Input Data</a:t>
                      </a: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SG" sz="1800" dirty="0">
                          <a:effectLst/>
                          <a:highlight>
                            <a:srgbClr val="FFFFFF"/>
                          </a:highlight>
                          <a:latin typeface="Aptos" panose="020B0004020202020204" pitchFamily="34" charset="0"/>
                        </a:rPr>
                        <a:t>Input data is labelled.</a:t>
                      </a: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800" dirty="0">
                          <a:effectLst/>
                          <a:highlight>
                            <a:srgbClr val="FFFFFF"/>
                          </a:highlight>
                          <a:latin typeface="Aptos" panose="020B0004020202020204" pitchFamily="34" charset="0"/>
                        </a:rPr>
                        <a:t>Input data is not labelled.</a:t>
                      </a: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800" dirty="0">
                          <a:effectLst/>
                          <a:highlight>
                            <a:srgbClr val="FFFFFF"/>
                          </a:highlight>
                          <a:latin typeface="Aptos" panose="020B0004020202020204" pitchFamily="34" charset="0"/>
                        </a:rPr>
                        <a:t>Input data is not predefined.</a:t>
                      </a: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23374823"/>
                  </a:ext>
                </a:extLst>
              </a:tr>
              <a:tr h="427971">
                <a:tc>
                  <a:txBody>
                    <a:bodyPr/>
                    <a:lstStyle/>
                    <a:p>
                      <a:pPr algn="ctr" fontAlgn="t"/>
                      <a:r>
                        <a:rPr lang="en-SG" sz="1800" dirty="0">
                          <a:effectLst/>
                          <a:highlight>
                            <a:srgbClr val="FFFFFF"/>
                          </a:highlight>
                          <a:latin typeface="Aptos" panose="020B0004020202020204" pitchFamily="34" charset="0"/>
                        </a:rPr>
                        <a:t>Problem</a:t>
                      </a: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800" dirty="0">
                          <a:effectLst/>
                          <a:highlight>
                            <a:srgbClr val="FFFFFF"/>
                          </a:highlight>
                          <a:latin typeface="Aptos" panose="020B0004020202020204" pitchFamily="34" charset="0"/>
                        </a:rPr>
                        <a:t>Learn pattern of inputs and their labels.</a:t>
                      </a: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SG" sz="1800" dirty="0">
                          <a:effectLst/>
                          <a:highlight>
                            <a:srgbClr val="FFFFFF"/>
                          </a:highlight>
                          <a:latin typeface="Aptos" panose="020B0004020202020204" pitchFamily="34" charset="0"/>
                        </a:rPr>
                        <a:t>Divide data into classes.</a:t>
                      </a: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800" dirty="0">
                          <a:effectLst/>
                          <a:highlight>
                            <a:srgbClr val="FFFFFF"/>
                          </a:highlight>
                          <a:latin typeface="Aptos" panose="020B0004020202020204" pitchFamily="34" charset="0"/>
                        </a:rPr>
                        <a:t>Find the best reward between a start and an end state.</a:t>
                      </a: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83085717"/>
                  </a:ext>
                </a:extLst>
              </a:tr>
              <a:tr h="551747">
                <a:tc>
                  <a:txBody>
                    <a:bodyPr/>
                    <a:lstStyle/>
                    <a:p>
                      <a:pPr algn="ctr" fontAlgn="t"/>
                      <a:r>
                        <a:rPr lang="en-SG" sz="1800" dirty="0">
                          <a:effectLst/>
                          <a:highlight>
                            <a:srgbClr val="FFFFFF"/>
                          </a:highlight>
                          <a:latin typeface="Aptos" panose="020B0004020202020204" pitchFamily="34" charset="0"/>
                        </a:rPr>
                        <a:t>Solution</a:t>
                      </a: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800" dirty="0">
                          <a:effectLst/>
                          <a:highlight>
                            <a:srgbClr val="FFFFFF"/>
                          </a:highlight>
                          <a:latin typeface="Aptos" panose="020B0004020202020204" pitchFamily="34" charset="0"/>
                        </a:rPr>
                        <a:t>Finds a mapping equation on</a:t>
                      </a:r>
                    </a:p>
                    <a:p>
                      <a:pPr algn="ctr" fontAlgn="t"/>
                      <a:r>
                        <a:rPr lang="en-US" sz="1800" dirty="0">
                          <a:effectLst/>
                          <a:highlight>
                            <a:srgbClr val="FFFFFF"/>
                          </a:highlight>
                          <a:latin typeface="Aptos" panose="020B0004020202020204" pitchFamily="34" charset="0"/>
                        </a:rPr>
                        <a:t> input data and its labels.</a:t>
                      </a: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800" dirty="0">
                          <a:effectLst/>
                          <a:highlight>
                            <a:srgbClr val="FFFFFF"/>
                          </a:highlight>
                          <a:latin typeface="Aptos" panose="020B0004020202020204" pitchFamily="34" charset="0"/>
                        </a:rPr>
                        <a:t>Finds similar features in input data to classify it into classes.</a:t>
                      </a: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800" dirty="0">
                          <a:effectLst/>
                          <a:highlight>
                            <a:srgbClr val="FFFFFF"/>
                          </a:highlight>
                          <a:latin typeface="Aptos" panose="020B0004020202020204" pitchFamily="34" charset="0"/>
                        </a:rPr>
                        <a:t>Maximizes reward by assessing the results of state-action pairs</a:t>
                      </a: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64101760"/>
                  </a:ext>
                </a:extLst>
              </a:tr>
              <a:tr h="486987">
                <a:tc>
                  <a:txBody>
                    <a:bodyPr/>
                    <a:lstStyle/>
                    <a:p>
                      <a:pPr algn="ctr" fontAlgn="t"/>
                      <a:r>
                        <a:rPr lang="en-SG" sz="1800" dirty="0">
                          <a:effectLst/>
                          <a:highlight>
                            <a:srgbClr val="FFFFFF"/>
                          </a:highlight>
                          <a:latin typeface="Aptos" panose="020B0004020202020204" pitchFamily="34" charset="0"/>
                        </a:rPr>
                        <a:t>Model Building</a:t>
                      </a: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800" dirty="0">
                          <a:effectLst/>
                          <a:highlight>
                            <a:srgbClr val="FFFFFF"/>
                          </a:highlight>
                          <a:latin typeface="Aptos" panose="020B0004020202020204" pitchFamily="34" charset="0"/>
                        </a:rPr>
                        <a:t>Model is built and trained prior</a:t>
                      </a:r>
                    </a:p>
                    <a:p>
                      <a:pPr algn="ctr" fontAlgn="t"/>
                      <a:r>
                        <a:rPr lang="en-US" sz="1800" dirty="0">
                          <a:effectLst/>
                          <a:highlight>
                            <a:srgbClr val="FFFFFF"/>
                          </a:highlight>
                          <a:latin typeface="Aptos" panose="020B0004020202020204" pitchFamily="34" charset="0"/>
                        </a:rPr>
                        <a:t> to testing.</a:t>
                      </a: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800" dirty="0">
                          <a:effectLst/>
                          <a:highlight>
                            <a:srgbClr val="FFFFFF"/>
                          </a:highlight>
                          <a:latin typeface="Aptos" panose="020B0004020202020204" pitchFamily="34" charset="0"/>
                        </a:rPr>
                        <a:t>Model is built and trained prior </a:t>
                      </a:r>
                    </a:p>
                    <a:p>
                      <a:pPr algn="ctr" fontAlgn="t"/>
                      <a:r>
                        <a:rPr lang="en-US" sz="1800" dirty="0">
                          <a:effectLst/>
                          <a:highlight>
                            <a:srgbClr val="FFFFFF"/>
                          </a:highlight>
                          <a:latin typeface="Aptos" panose="020B0004020202020204" pitchFamily="34" charset="0"/>
                        </a:rPr>
                        <a:t>to testing.</a:t>
                      </a: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800" dirty="0">
                          <a:effectLst/>
                          <a:highlight>
                            <a:srgbClr val="FFFFFF"/>
                          </a:highlight>
                          <a:latin typeface="Aptos" panose="020B0004020202020204" pitchFamily="34" charset="0"/>
                        </a:rPr>
                        <a:t>The model is trained and tested simultaneously.</a:t>
                      </a: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64634600"/>
                  </a:ext>
                </a:extLst>
              </a:tr>
              <a:tr h="594594">
                <a:tc>
                  <a:txBody>
                    <a:bodyPr/>
                    <a:lstStyle/>
                    <a:p>
                      <a:pPr algn="ctr" fontAlgn="t"/>
                      <a:r>
                        <a:rPr lang="en-SG" sz="1800" dirty="0">
                          <a:effectLst/>
                          <a:highlight>
                            <a:srgbClr val="FFFFFF"/>
                          </a:highlight>
                          <a:latin typeface="Aptos" panose="020B0004020202020204" pitchFamily="34" charset="0"/>
                        </a:rPr>
                        <a:t>Applications</a:t>
                      </a: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800" dirty="0">
                          <a:effectLst/>
                          <a:highlight>
                            <a:srgbClr val="FFFFFF"/>
                          </a:highlight>
                          <a:latin typeface="Aptos" panose="020B0004020202020204" pitchFamily="34" charset="0"/>
                        </a:rPr>
                        <a:t>Deal with regression and classification problems.</a:t>
                      </a: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800" dirty="0">
                          <a:effectLst/>
                          <a:highlight>
                            <a:srgbClr val="FFFFFF"/>
                          </a:highlight>
                          <a:latin typeface="Aptos" panose="020B0004020202020204" pitchFamily="34" charset="0"/>
                        </a:rPr>
                        <a:t>Deals with clustering and associative rule mining problems.</a:t>
                      </a: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800" dirty="0">
                          <a:effectLst/>
                          <a:highlight>
                            <a:srgbClr val="FFFFFF"/>
                          </a:highlight>
                          <a:latin typeface="Aptos" panose="020B0004020202020204" pitchFamily="34" charset="0"/>
                        </a:rPr>
                        <a:t>Deals with exploration and exploitation problems.</a:t>
                      </a: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07126860"/>
                  </a:ext>
                </a:extLst>
              </a:tr>
              <a:tr h="629363">
                <a:tc>
                  <a:txBody>
                    <a:bodyPr/>
                    <a:lstStyle/>
                    <a:p>
                      <a:pPr algn="ctr" fontAlgn="t"/>
                      <a:r>
                        <a:rPr lang="en-SG" sz="1800" dirty="0">
                          <a:effectLst/>
                          <a:highlight>
                            <a:srgbClr val="FFFFFF"/>
                          </a:highlight>
                          <a:latin typeface="Aptos" panose="020B0004020202020204" pitchFamily="34" charset="0"/>
                        </a:rPr>
                        <a:t>Algorithms Used</a:t>
                      </a: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800" dirty="0">
                          <a:effectLst/>
                          <a:highlight>
                            <a:srgbClr val="FFFFFF"/>
                          </a:highlight>
                          <a:latin typeface="Aptos" panose="020B0004020202020204" pitchFamily="34" charset="0"/>
                        </a:rPr>
                        <a:t>Decision trees, linear regression, K-nearest neighbors</a:t>
                      </a: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800" dirty="0">
                          <a:effectLst/>
                          <a:highlight>
                            <a:srgbClr val="FFFFFF"/>
                          </a:highlight>
                          <a:latin typeface="Aptos" panose="020B0004020202020204" pitchFamily="34" charset="0"/>
                        </a:rPr>
                        <a:t>K-means clustering, k-medoids clustering, agglomerative clustering</a:t>
                      </a: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800" dirty="0">
                          <a:effectLst/>
                          <a:highlight>
                            <a:srgbClr val="FFFFFF"/>
                          </a:highlight>
                          <a:latin typeface="Aptos" panose="020B0004020202020204" pitchFamily="34" charset="0"/>
                        </a:rPr>
                        <a:t>Q-learning, SARSA, Deep Q Network</a:t>
                      </a: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21286394"/>
                  </a:ext>
                </a:extLst>
              </a:tr>
              <a:tr h="617398">
                <a:tc>
                  <a:txBody>
                    <a:bodyPr/>
                    <a:lstStyle/>
                    <a:p>
                      <a:pPr algn="ctr" fontAlgn="t"/>
                      <a:r>
                        <a:rPr lang="en-SG" sz="1800" dirty="0">
                          <a:effectLst/>
                          <a:highlight>
                            <a:srgbClr val="FFFFFF"/>
                          </a:highlight>
                          <a:latin typeface="Aptos" panose="020B0004020202020204" pitchFamily="34" charset="0"/>
                        </a:rPr>
                        <a:t>Examples</a:t>
                      </a: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800" dirty="0">
                          <a:effectLst/>
                          <a:highlight>
                            <a:srgbClr val="FFFFFF"/>
                          </a:highlight>
                          <a:latin typeface="Aptos" panose="020B0004020202020204" pitchFamily="34" charset="0"/>
                        </a:rPr>
                        <a:t>Image detection, Population growth prediction</a:t>
                      </a: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800" dirty="0">
                          <a:effectLst/>
                          <a:highlight>
                            <a:srgbClr val="FFFFFF"/>
                          </a:highlight>
                          <a:latin typeface="Aptos" panose="020B0004020202020204" pitchFamily="34" charset="0"/>
                        </a:rPr>
                        <a:t>Customer segmentation, feature elicitation, targeted marketing, </a:t>
                      </a:r>
                      <a:r>
                        <a:rPr lang="en-US" sz="1800" dirty="0" err="1">
                          <a:effectLst/>
                          <a:highlight>
                            <a:srgbClr val="FFFFFF"/>
                          </a:highlight>
                          <a:latin typeface="Aptos" panose="020B0004020202020204" pitchFamily="34" charset="0"/>
                        </a:rPr>
                        <a:t>etc</a:t>
                      </a:r>
                      <a:endParaRPr lang="en-US" sz="1800" dirty="0">
                        <a:effectLst/>
                        <a:highlight>
                          <a:srgbClr val="FFFFFF"/>
                        </a:highlight>
                        <a:latin typeface="Aptos" panose="020B0004020202020204" pitchFamily="34" charset="0"/>
                      </a:endParaRP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800" dirty="0">
                          <a:effectLst/>
                          <a:highlight>
                            <a:srgbClr val="FFFFFF"/>
                          </a:highlight>
                          <a:latin typeface="Aptos" panose="020B0004020202020204" pitchFamily="34" charset="0"/>
                        </a:rPr>
                        <a:t>Drive-less cars, self-navigating vacuum cleaners, </a:t>
                      </a:r>
                      <a:r>
                        <a:rPr lang="en-US" sz="1800" dirty="0" err="1">
                          <a:effectLst/>
                          <a:highlight>
                            <a:srgbClr val="FFFFFF"/>
                          </a:highlight>
                          <a:latin typeface="Aptos" panose="020B0004020202020204" pitchFamily="34" charset="0"/>
                        </a:rPr>
                        <a:t>etc</a:t>
                      </a:r>
                      <a:endParaRPr lang="en-US" sz="1800" dirty="0">
                        <a:effectLst/>
                        <a:highlight>
                          <a:srgbClr val="FFFFFF"/>
                        </a:highlight>
                        <a:latin typeface="Aptos" panose="020B0004020202020204" pitchFamily="34" charset="0"/>
                      </a:endParaRPr>
                    </a:p>
                  </a:txBody>
                  <a:tcPr marL="37512" marR="37512" marT="18756" marB="187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59430714"/>
                  </a:ext>
                </a:extLst>
              </a:tr>
            </a:tbl>
          </a:graphicData>
        </a:graphic>
      </p:graphicFrame>
    </p:spTree>
    <p:extLst>
      <p:ext uri="{BB962C8B-B14F-4D97-AF65-F5344CB8AC3E}">
        <p14:creationId xmlns:p14="http://schemas.microsoft.com/office/powerpoint/2010/main" val="3677438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2D3C3B-2A3D-B7A1-EA85-6CE95FDCB400}"/>
              </a:ext>
            </a:extLst>
          </p:cNvPr>
          <p:cNvSpPr txBox="1"/>
          <p:nvPr/>
        </p:nvSpPr>
        <p:spPr>
          <a:xfrm>
            <a:off x="321468" y="243959"/>
            <a:ext cx="6100762" cy="369332"/>
          </a:xfrm>
          <a:prstGeom prst="rect">
            <a:avLst/>
          </a:prstGeom>
          <a:noFill/>
        </p:spPr>
        <p:txBody>
          <a:bodyPr wrap="square">
            <a:spAutoFit/>
          </a:bodyPr>
          <a:lstStyle/>
          <a:p>
            <a:pPr algn="l" fontAlgn="base"/>
            <a:r>
              <a:rPr lang="en-US" b="1" i="0" dirty="0">
                <a:solidFill>
                  <a:srgbClr val="273239"/>
                </a:solidFill>
                <a:effectLst/>
                <a:highlight>
                  <a:srgbClr val="FFFFFF"/>
                </a:highlight>
                <a:latin typeface="Source Sans 3"/>
              </a:rPr>
              <a:t>Activation functions in Neural Networks</a:t>
            </a:r>
          </a:p>
        </p:txBody>
      </p:sp>
      <p:sp>
        <p:nvSpPr>
          <p:cNvPr id="7" name="TextBox 6">
            <a:extLst>
              <a:ext uri="{FF2B5EF4-FFF2-40B4-BE49-F238E27FC236}">
                <a16:creationId xmlns:a16="http://schemas.microsoft.com/office/drawing/2014/main" id="{CC646404-20D6-D3BB-8495-30C47DA866CF}"/>
              </a:ext>
            </a:extLst>
          </p:cNvPr>
          <p:cNvSpPr txBox="1"/>
          <p:nvPr/>
        </p:nvSpPr>
        <p:spPr>
          <a:xfrm>
            <a:off x="321468" y="889844"/>
            <a:ext cx="11608595" cy="2862322"/>
          </a:xfrm>
          <a:prstGeom prst="rect">
            <a:avLst/>
          </a:prstGeom>
          <a:noFill/>
        </p:spPr>
        <p:txBody>
          <a:bodyPr wrap="square">
            <a:spAutoFit/>
          </a:bodyPr>
          <a:lstStyle/>
          <a:p>
            <a:pPr algn="just" rtl="0" fontAlgn="base"/>
            <a:r>
              <a:rPr lang="en-US" b="0" i="0" dirty="0">
                <a:solidFill>
                  <a:srgbClr val="273239"/>
                </a:solidFill>
                <a:effectLst/>
                <a:highlight>
                  <a:srgbClr val="FFFFFF"/>
                </a:highlight>
                <a:latin typeface="Nunito" pitchFamily="2" charset="0"/>
              </a:rPr>
              <a:t>It is recommended to understand </a:t>
            </a:r>
            <a:r>
              <a:rPr lang="en-US" b="0" i="0" u="sng" dirty="0">
                <a:solidFill>
                  <a:srgbClr val="273239"/>
                </a:solidFill>
                <a:effectLst/>
                <a:highlight>
                  <a:srgbClr val="FFFFFF"/>
                </a:highlight>
                <a:latin typeface="Nunito" pitchFamily="2" charset="0"/>
                <a:hlinkClick r:id="rId2"/>
              </a:rPr>
              <a:t>Neural Networks</a:t>
            </a:r>
            <a:r>
              <a:rPr lang="en-US" b="0" i="0" dirty="0">
                <a:solidFill>
                  <a:srgbClr val="273239"/>
                </a:solidFill>
                <a:effectLst/>
                <a:highlight>
                  <a:srgbClr val="FFFFFF"/>
                </a:highlight>
                <a:latin typeface="Nunito" pitchFamily="2" charset="0"/>
              </a:rPr>
              <a:t> before reading this article. </a:t>
            </a:r>
          </a:p>
          <a:p>
            <a:pPr algn="just" rtl="0" fontAlgn="base"/>
            <a:r>
              <a:rPr lang="en-US" b="0" i="0" dirty="0">
                <a:solidFill>
                  <a:srgbClr val="273239"/>
                </a:solidFill>
                <a:effectLst/>
                <a:highlight>
                  <a:srgbClr val="FFFFFF"/>
                </a:highlight>
                <a:latin typeface="Nunito" pitchFamily="2" charset="0"/>
              </a:rPr>
              <a:t>In the process of building a neural network, one of the choices you get to make is what </a:t>
            </a:r>
            <a:r>
              <a:rPr lang="en-US" b="0" i="0" u="sng" dirty="0">
                <a:solidFill>
                  <a:srgbClr val="273239"/>
                </a:solidFill>
                <a:effectLst/>
                <a:highlight>
                  <a:srgbClr val="FFFFFF"/>
                </a:highlight>
                <a:latin typeface="Nunito" pitchFamily="2" charset="0"/>
                <a:hlinkClick r:id="rId3"/>
              </a:rPr>
              <a:t>Activation Function</a:t>
            </a:r>
            <a:r>
              <a:rPr lang="en-US" b="0" i="0" dirty="0">
                <a:solidFill>
                  <a:srgbClr val="273239"/>
                </a:solidFill>
                <a:effectLst/>
                <a:highlight>
                  <a:srgbClr val="FFFFFF"/>
                </a:highlight>
                <a:latin typeface="Nunito" pitchFamily="2" charset="0"/>
              </a:rPr>
              <a:t> to use in the hidden layer as well as at the output layer of the network. This article discusses some of the choices.</a:t>
            </a:r>
          </a:p>
          <a:p>
            <a:pPr algn="just" fontAlgn="base"/>
            <a:r>
              <a:rPr lang="en-US" b="1" i="0" dirty="0">
                <a:solidFill>
                  <a:srgbClr val="273239"/>
                </a:solidFill>
                <a:effectLst/>
                <a:highlight>
                  <a:srgbClr val="FFFFFF"/>
                </a:highlight>
                <a:latin typeface="Nunito" pitchFamily="2" charset="0"/>
              </a:rPr>
              <a:t>Elements of a Neural Network </a:t>
            </a:r>
          </a:p>
          <a:p>
            <a:pPr algn="just" rtl="0" fontAlgn="base"/>
            <a:r>
              <a:rPr lang="en-US" b="1" i="0" dirty="0">
                <a:solidFill>
                  <a:srgbClr val="273239"/>
                </a:solidFill>
                <a:effectLst/>
                <a:highlight>
                  <a:srgbClr val="FFFFFF"/>
                </a:highlight>
                <a:latin typeface="Nunito" pitchFamily="2" charset="0"/>
              </a:rPr>
              <a:t>Input Layer:</a:t>
            </a:r>
            <a:r>
              <a:rPr lang="en-US" b="1" i="1" dirty="0">
                <a:solidFill>
                  <a:srgbClr val="273239"/>
                </a:solidFill>
                <a:effectLst/>
                <a:highlight>
                  <a:srgbClr val="FFFFFF"/>
                </a:highlight>
                <a:latin typeface="Nunito" pitchFamily="2" charset="0"/>
              </a:rPr>
              <a:t> </a:t>
            </a:r>
            <a:r>
              <a:rPr lang="en-US" b="0" i="0" dirty="0">
                <a:solidFill>
                  <a:srgbClr val="273239"/>
                </a:solidFill>
                <a:effectLst/>
                <a:highlight>
                  <a:srgbClr val="FFFFFF"/>
                </a:highlight>
                <a:latin typeface="Nunito" pitchFamily="2" charset="0"/>
              </a:rPr>
              <a:t>This layer accepts input features. It provides information from the outside world to the network, no computation is performed at this layer, nodes here just pass on the information(features) to the hidden layer. </a:t>
            </a:r>
          </a:p>
          <a:p>
            <a:pPr algn="just" rtl="0" fontAlgn="base"/>
            <a:r>
              <a:rPr lang="en-US" b="1" i="0" dirty="0">
                <a:solidFill>
                  <a:srgbClr val="273239"/>
                </a:solidFill>
                <a:effectLst/>
                <a:highlight>
                  <a:srgbClr val="FFFFFF"/>
                </a:highlight>
                <a:latin typeface="Nunito" pitchFamily="2" charset="0"/>
              </a:rPr>
              <a:t>Hidden Layer</a:t>
            </a:r>
            <a:r>
              <a:rPr lang="en-US" b="1" i="1" dirty="0">
                <a:solidFill>
                  <a:srgbClr val="273239"/>
                </a:solidFill>
                <a:effectLst/>
                <a:highlight>
                  <a:srgbClr val="FFFFFF"/>
                </a:highlight>
                <a:latin typeface="Nunito" pitchFamily="2" charset="0"/>
              </a:rPr>
              <a:t>: </a:t>
            </a:r>
            <a:r>
              <a:rPr lang="en-US" b="0" i="0" dirty="0">
                <a:solidFill>
                  <a:srgbClr val="273239"/>
                </a:solidFill>
                <a:effectLst/>
                <a:highlight>
                  <a:srgbClr val="FFFFFF"/>
                </a:highlight>
                <a:latin typeface="Nunito" pitchFamily="2" charset="0"/>
              </a:rPr>
              <a:t>Nodes of this layer are not exposed to the outer world, they are part of the abstraction provided by any neural network. The hidden layer performs all sorts of computation on the features entered through the input layer and transfers the result to the output layer. </a:t>
            </a:r>
          </a:p>
          <a:p>
            <a:pPr algn="just" rtl="0" fontAlgn="base"/>
            <a:r>
              <a:rPr lang="en-US" b="1" i="0" dirty="0">
                <a:solidFill>
                  <a:srgbClr val="273239"/>
                </a:solidFill>
                <a:effectLst/>
                <a:highlight>
                  <a:srgbClr val="FFFFFF"/>
                </a:highlight>
                <a:latin typeface="Nunito" pitchFamily="2" charset="0"/>
              </a:rPr>
              <a:t>Output Layer:</a:t>
            </a:r>
            <a:r>
              <a:rPr lang="en-US" b="1" i="1" dirty="0">
                <a:solidFill>
                  <a:srgbClr val="273239"/>
                </a:solidFill>
                <a:effectLst/>
                <a:highlight>
                  <a:srgbClr val="FFFFFF"/>
                </a:highlight>
                <a:latin typeface="Nunito" pitchFamily="2" charset="0"/>
              </a:rPr>
              <a:t> </a:t>
            </a:r>
            <a:r>
              <a:rPr lang="en-US" b="0" i="0" dirty="0">
                <a:solidFill>
                  <a:srgbClr val="273239"/>
                </a:solidFill>
                <a:effectLst/>
                <a:highlight>
                  <a:srgbClr val="FFFFFF"/>
                </a:highlight>
                <a:latin typeface="Nunito" pitchFamily="2" charset="0"/>
              </a:rPr>
              <a:t>This layer bring up the information learned by the network to the outer world. </a:t>
            </a:r>
          </a:p>
        </p:txBody>
      </p:sp>
      <p:sp>
        <p:nvSpPr>
          <p:cNvPr id="9" name="TextBox 8">
            <a:extLst>
              <a:ext uri="{FF2B5EF4-FFF2-40B4-BE49-F238E27FC236}">
                <a16:creationId xmlns:a16="http://schemas.microsoft.com/office/drawing/2014/main" id="{8999DEF0-1124-F67B-739D-2EABCFF3038C}"/>
              </a:ext>
            </a:extLst>
          </p:cNvPr>
          <p:cNvSpPr txBox="1"/>
          <p:nvPr/>
        </p:nvSpPr>
        <p:spPr>
          <a:xfrm>
            <a:off x="321468" y="3752166"/>
            <a:ext cx="10854928" cy="2585323"/>
          </a:xfrm>
          <a:prstGeom prst="rect">
            <a:avLst/>
          </a:prstGeom>
          <a:noFill/>
        </p:spPr>
        <p:txBody>
          <a:bodyPr wrap="square">
            <a:spAutoFit/>
          </a:bodyPr>
          <a:lstStyle/>
          <a:p>
            <a:pPr algn="just" fontAlgn="base"/>
            <a:r>
              <a:rPr lang="en-US" b="1" i="0" dirty="0">
                <a:solidFill>
                  <a:srgbClr val="273239"/>
                </a:solidFill>
                <a:effectLst/>
                <a:highlight>
                  <a:srgbClr val="FFFFFF"/>
                </a:highlight>
                <a:latin typeface="Nunito" pitchFamily="2" charset="0"/>
              </a:rPr>
              <a:t>What is an activation function and why use them? </a:t>
            </a:r>
          </a:p>
          <a:p>
            <a:pPr algn="just" rtl="0" fontAlgn="base"/>
            <a:r>
              <a:rPr lang="en-US" b="0" i="0" dirty="0">
                <a:solidFill>
                  <a:srgbClr val="273239"/>
                </a:solidFill>
                <a:effectLst/>
                <a:highlight>
                  <a:srgbClr val="FFFFFF"/>
                </a:highlight>
                <a:latin typeface="Nunito" pitchFamily="2" charset="0"/>
              </a:rPr>
              <a:t>The activation function decides whether a neuron should be activated or not by calculating the weighted sum and further adding bias to it. The purpose of the activation function is to introduce non-linearity into the output of a neuron. </a:t>
            </a:r>
          </a:p>
          <a:p>
            <a:pPr algn="just" rtl="0" fontAlgn="base"/>
            <a:r>
              <a:rPr lang="en-US" b="1" i="0" dirty="0">
                <a:solidFill>
                  <a:srgbClr val="273239"/>
                </a:solidFill>
                <a:effectLst/>
                <a:highlight>
                  <a:srgbClr val="FFFFFF"/>
                </a:highlight>
                <a:latin typeface="Nunito" pitchFamily="2" charset="0"/>
              </a:rPr>
              <a:t>Explanation:</a:t>
            </a:r>
            <a:r>
              <a:rPr lang="en-US" b="0" i="0" dirty="0">
                <a:solidFill>
                  <a:srgbClr val="273239"/>
                </a:solidFill>
                <a:effectLst/>
                <a:highlight>
                  <a:srgbClr val="FFFFFF"/>
                </a:highlight>
                <a:latin typeface="Nunito" pitchFamily="2" charset="0"/>
              </a:rPr>
              <a:t> We know, the neural network has neurons that work in correspondence with </a:t>
            </a:r>
            <a:r>
              <a:rPr lang="en-US" b="0" i="1" dirty="0">
                <a:solidFill>
                  <a:srgbClr val="273239"/>
                </a:solidFill>
                <a:effectLst/>
                <a:highlight>
                  <a:srgbClr val="FFFFFF"/>
                </a:highlight>
                <a:latin typeface="Nunito" pitchFamily="2" charset="0"/>
              </a:rPr>
              <a:t>weight, bias,</a:t>
            </a:r>
            <a:r>
              <a:rPr lang="en-US" b="0" i="0" dirty="0">
                <a:solidFill>
                  <a:srgbClr val="273239"/>
                </a:solidFill>
                <a:effectLst/>
                <a:highlight>
                  <a:srgbClr val="FFFFFF"/>
                </a:highlight>
                <a:latin typeface="Nunito" pitchFamily="2" charset="0"/>
              </a:rPr>
              <a:t> and their respective activation function. In a neural network, we would update the weights and biases of the neurons on the basis of the error at the output. This process is known as </a:t>
            </a:r>
            <a:r>
              <a:rPr lang="en-US" b="1" i="1" u="sng" dirty="0">
                <a:solidFill>
                  <a:srgbClr val="273239"/>
                </a:solidFill>
                <a:effectLst/>
                <a:highlight>
                  <a:srgbClr val="FFFFFF"/>
                </a:highlight>
                <a:latin typeface="Nunito" pitchFamily="2" charset="0"/>
                <a:hlinkClick r:id="rId4"/>
              </a:rPr>
              <a:t>back-propagation</a:t>
            </a:r>
            <a:r>
              <a:rPr lang="en-US" b="0" i="0" dirty="0">
                <a:solidFill>
                  <a:srgbClr val="273239"/>
                </a:solidFill>
                <a:effectLst/>
                <a:highlight>
                  <a:srgbClr val="FFFFFF"/>
                </a:highlight>
                <a:latin typeface="Nunito" pitchFamily="2" charset="0"/>
              </a:rPr>
              <a:t>. Activation functions make the back-propagation possible since the gradients are supplied along with the error to update the weights and biases. </a:t>
            </a:r>
          </a:p>
        </p:txBody>
      </p:sp>
    </p:spTree>
    <p:extLst>
      <p:ext uri="{BB962C8B-B14F-4D97-AF65-F5344CB8AC3E}">
        <p14:creationId xmlns:p14="http://schemas.microsoft.com/office/powerpoint/2010/main" val="3948421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E78EE6-B3D7-101C-FA49-09CE04CA5436}"/>
              </a:ext>
            </a:extLst>
          </p:cNvPr>
          <p:cNvSpPr txBox="1"/>
          <p:nvPr/>
        </p:nvSpPr>
        <p:spPr>
          <a:xfrm>
            <a:off x="392906" y="303163"/>
            <a:ext cx="11165682" cy="1754326"/>
          </a:xfrm>
          <a:prstGeom prst="rect">
            <a:avLst/>
          </a:prstGeom>
          <a:noFill/>
        </p:spPr>
        <p:txBody>
          <a:bodyPr wrap="square">
            <a:spAutoFit/>
          </a:bodyPr>
          <a:lstStyle/>
          <a:p>
            <a:pPr algn="just" fontAlgn="base"/>
            <a:r>
              <a:rPr lang="en-US" b="1" i="0" dirty="0">
                <a:solidFill>
                  <a:srgbClr val="273239"/>
                </a:solidFill>
                <a:effectLst/>
                <a:highlight>
                  <a:srgbClr val="FFFFFF"/>
                </a:highlight>
                <a:latin typeface="Nunito" pitchFamily="2" charset="0"/>
              </a:rPr>
              <a:t>Why do we need Non-linear activation function?</a:t>
            </a:r>
          </a:p>
          <a:p>
            <a:pPr algn="just" rtl="0" fontAlgn="base"/>
            <a:r>
              <a:rPr lang="en-US" b="0" i="0" dirty="0">
                <a:solidFill>
                  <a:srgbClr val="273239"/>
                </a:solidFill>
                <a:effectLst/>
                <a:highlight>
                  <a:srgbClr val="FFFFFF"/>
                </a:highlight>
                <a:latin typeface="Nunito" pitchFamily="2" charset="0"/>
              </a:rPr>
              <a:t>A neural network without an activation function is essentially just a linear regression model. The activation function does the non-linear transformation to the input making it capable to learn and perform more complex tasks. </a:t>
            </a:r>
          </a:p>
          <a:p>
            <a:pPr algn="just" fontAlgn="base"/>
            <a:r>
              <a:rPr lang="en-US" b="1" i="0" dirty="0">
                <a:solidFill>
                  <a:srgbClr val="273239"/>
                </a:solidFill>
                <a:effectLst/>
                <a:highlight>
                  <a:srgbClr val="FFFFFF"/>
                </a:highlight>
                <a:latin typeface="Nunito" pitchFamily="2" charset="0"/>
              </a:rPr>
              <a:t>Mathematical proof </a:t>
            </a:r>
          </a:p>
          <a:p>
            <a:pPr algn="just" rtl="0" fontAlgn="base"/>
            <a:r>
              <a:rPr lang="en-US" b="0" i="1" dirty="0">
                <a:solidFill>
                  <a:srgbClr val="273239"/>
                </a:solidFill>
                <a:effectLst/>
                <a:highlight>
                  <a:srgbClr val="FFFFFF"/>
                </a:highlight>
                <a:latin typeface="Nunito" pitchFamily="2" charset="0"/>
              </a:rPr>
              <a:t>Suppose we have a Neural net like this :-</a:t>
            </a:r>
            <a:r>
              <a:rPr lang="en-US" b="0" i="0" dirty="0">
                <a:solidFill>
                  <a:srgbClr val="273239"/>
                </a:solidFill>
                <a:effectLst/>
                <a:highlight>
                  <a:srgbClr val="FFFFFF"/>
                </a:highlight>
                <a:latin typeface="Nunito" pitchFamily="2" charset="0"/>
              </a:rPr>
              <a:t> </a:t>
            </a:r>
          </a:p>
        </p:txBody>
      </p:sp>
      <p:pic>
        <p:nvPicPr>
          <p:cNvPr id="19458" name="Picture 2" descr="NeuralNetwok">
            <a:extLst>
              <a:ext uri="{FF2B5EF4-FFF2-40B4-BE49-F238E27FC236}">
                <a16:creationId xmlns:a16="http://schemas.microsoft.com/office/drawing/2014/main" id="{F3F58423-03BA-E7D7-491A-D5641196F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1675" y="2247901"/>
            <a:ext cx="6410325" cy="39338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266FCD9-8A91-B954-AD3E-025509BC4A30}"/>
              </a:ext>
            </a:extLst>
          </p:cNvPr>
          <p:cNvSpPr txBox="1"/>
          <p:nvPr/>
        </p:nvSpPr>
        <p:spPr>
          <a:xfrm>
            <a:off x="392906" y="2207508"/>
            <a:ext cx="5222082" cy="4247317"/>
          </a:xfrm>
          <a:prstGeom prst="rect">
            <a:avLst/>
          </a:prstGeom>
          <a:noFill/>
        </p:spPr>
        <p:txBody>
          <a:bodyPr wrap="square">
            <a:spAutoFit/>
          </a:bodyPr>
          <a:lstStyle/>
          <a:p>
            <a:r>
              <a:rPr lang="en-SG" dirty="0">
                <a:latin typeface="Aptos" panose="020B0004020202020204" pitchFamily="34" charset="0"/>
              </a:rPr>
              <a:t>Elements of the diagram are as follows: </a:t>
            </a:r>
          </a:p>
          <a:p>
            <a:endParaRPr lang="en-SG" dirty="0">
              <a:latin typeface="Aptos" panose="020B0004020202020204" pitchFamily="34" charset="0"/>
            </a:endParaRPr>
          </a:p>
          <a:p>
            <a:r>
              <a:rPr lang="en-SG" dirty="0">
                <a:latin typeface="Aptos" panose="020B0004020202020204" pitchFamily="34" charset="0"/>
              </a:rPr>
              <a:t>Hidden layer i.e. layer 1:</a:t>
            </a:r>
          </a:p>
          <a:p>
            <a:endParaRPr lang="en-SG" dirty="0">
              <a:latin typeface="Aptos" panose="020B0004020202020204" pitchFamily="34" charset="0"/>
            </a:endParaRPr>
          </a:p>
          <a:p>
            <a:r>
              <a:rPr lang="en-SG" dirty="0">
                <a:latin typeface="Aptos" panose="020B0004020202020204" pitchFamily="34" charset="0"/>
              </a:rPr>
              <a:t>z(1) = W(1)X + b(1) a(1)</a:t>
            </a:r>
          </a:p>
          <a:p>
            <a:endParaRPr lang="en-SG" dirty="0">
              <a:latin typeface="Aptos" panose="020B0004020202020204" pitchFamily="34" charset="0"/>
            </a:endParaRPr>
          </a:p>
          <a:p>
            <a:r>
              <a:rPr lang="en-SG" dirty="0">
                <a:latin typeface="Aptos" panose="020B0004020202020204" pitchFamily="34" charset="0"/>
              </a:rPr>
              <a:t>Here,</a:t>
            </a:r>
          </a:p>
          <a:p>
            <a:endParaRPr lang="en-SG" dirty="0">
              <a:latin typeface="Aptos" panose="020B0004020202020204" pitchFamily="34" charset="0"/>
            </a:endParaRPr>
          </a:p>
          <a:p>
            <a:r>
              <a:rPr lang="en-SG" dirty="0">
                <a:latin typeface="Aptos" panose="020B0004020202020204" pitchFamily="34" charset="0"/>
              </a:rPr>
              <a:t>z(1) is the vectorized output of layer 1</a:t>
            </a:r>
          </a:p>
          <a:p>
            <a:r>
              <a:rPr lang="en-SG" dirty="0">
                <a:latin typeface="Aptos" panose="020B0004020202020204" pitchFamily="34" charset="0"/>
              </a:rPr>
              <a:t>W(1) be the vectorized weights assigned to neurons of hidden layer i.e. w1, w2, w3 and w4</a:t>
            </a:r>
          </a:p>
          <a:p>
            <a:r>
              <a:rPr lang="en-SG" dirty="0">
                <a:latin typeface="Aptos" panose="020B0004020202020204" pitchFamily="34" charset="0"/>
              </a:rPr>
              <a:t>X be the vectorized input features i.e. i1 and i2</a:t>
            </a:r>
          </a:p>
          <a:p>
            <a:r>
              <a:rPr lang="en-SG" dirty="0">
                <a:latin typeface="Aptos" panose="020B0004020202020204" pitchFamily="34" charset="0"/>
              </a:rPr>
              <a:t>b is the vectorized bias assigned to neurons in hidden layer i.e. b1 and b2</a:t>
            </a:r>
          </a:p>
          <a:p>
            <a:r>
              <a:rPr lang="en-SG" dirty="0">
                <a:latin typeface="Aptos" panose="020B0004020202020204" pitchFamily="34" charset="0"/>
              </a:rPr>
              <a:t>a(1) is the vectorized form of any linear function.</a:t>
            </a:r>
          </a:p>
        </p:txBody>
      </p:sp>
    </p:spTree>
    <p:extLst>
      <p:ext uri="{BB962C8B-B14F-4D97-AF65-F5344CB8AC3E}">
        <p14:creationId xmlns:p14="http://schemas.microsoft.com/office/powerpoint/2010/main" val="3465291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7D45BEF-6287-5063-0B19-F7405B5B024F}"/>
              </a:ext>
            </a:extLst>
          </p:cNvPr>
          <p:cNvSpPr txBox="1"/>
          <p:nvPr/>
        </p:nvSpPr>
        <p:spPr>
          <a:xfrm>
            <a:off x="421480" y="335845"/>
            <a:ext cx="5222083" cy="3970318"/>
          </a:xfrm>
          <a:prstGeom prst="rect">
            <a:avLst/>
          </a:prstGeom>
          <a:noFill/>
        </p:spPr>
        <p:txBody>
          <a:bodyPr wrap="square">
            <a:spAutoFit/>
          </a:bodyPr>
          <a:lstStyle/>
          <a:p>
            <a:r>
              <a:rPr lang="en-SG" dirty="0">
                <a:latin typeface="Aptos" panose="020B0004020202020204" pitchFamily="34" charset="0"/>
              </a:rPr>
              <a:t>Layer 2 i.e. output layer :-</a:t>
            </a:r>
          </a:p>
          <a:p>
            <a:r>
              <a:rPr lang="en-SG" dirty="0">
                <a:latin typeface="Aptos" panose="020B0004020202020204" pitchFamily="34" charset="0"/>
              </a:rPr>
              <a:t>Note : Input for layer 2 is output from layer 1</a:t>
            </a:r>
          </a:p>
          <a:p>
            <a:r>
              <a:rPr lang="en-SG" dirty="0">
                <a:latin typeface="Aptos" panose="020B0004020202020204" pitchFamily="34" charset="0"/>
              </a:rPr>
              <a:t>z(2) = W(2)a(1) + b(2)  </a:t>
            </a:r>
          </a:p>
          <a:p>
            <a:r>
              <a:rPr lang="en-SG" dirty="0">
                <a:latin typeface="Aptos" panose="020B0004020202020204" pitchFamily="34" charset="0"/>
              </a:rPr>
              <a:t>a(2) = z(2) </a:t>
            </a:r>
          </a:p>
          <a:p>
            <a:endParaRPr lang="en-SG" dirty="0">
              <a:latin typeface="Aptos" panose="020B0004020202020204" pitchFamily="34" charset="0"/>
            </a:endParaRPr>
          </a:p>
          <a:p>
            <a:r>
              <a:rPr lang="en-SG" dirty="0">
                <a:latin typeface="Aptos" panose="020B0004020202020204" pitchFamily="34" charset="0"/>
              </a:rPr>
              <a:t>Calculation at Output layer</a:t>
            </a:r>
          </a:p>
          <a:p>
            <a:r>
              <a:rPr lang="en-SG" dirty="0">
                <a:latin typeface="Aptos" panose="020B0004020202020204" pitchFamily="34" charset="0"/>
              </a:rPr>
              <a:t>z(2) = (W(2) * [W(1)X + b(1)]) + b(2)</a:t>
            </a:r>
          </a:p>
          <a:p>
            <a:r>
              <a:rPr lang="en-SG" dirty="0">
                <a:latin typeface="Aptos" panose="020B0004020202020204" pitchFamily="34" charset="0"/>
              </a:rPr>
              <a:t>z(2) = [W(2) * W(1)] * X + [W(2)*b(1) + b(2)]</a:t>
            </a:r>
          </a:p>
          <a:p>
            <a:endParaRPr lang="en-SG" dirty="0">
              <a:latin typeface="Aptos" panose="020B0004020202020204" pitchFamily="34" charset="0"/>
            </a:endParaRPr>
          </a:p>
          <a:p>
            <a:r>
              <a:rPr lang="en-SG" dirty="0">
                <a:latin typeface="Aptos" panose="020B0004020202020204" pitchFamily="34" charset="0"/>
              </a:rPr>
              <a:t>Let, </a:t>
            </a:r>
          </a:p>
          <a:p>
            <a:r>
              <a:rPr lang="en-SG" dirty="0">
                <a:latin typeface="Aptos" panose="020B0004020202020204" pitchFamily="34" charset="0"/>
              </a:rPr>
              <a:t>    [W(2) * W(1)] = W</a:t>
            </a:r>
          </a:p>
          <a:p>
            <a:r>
              <a:rPr lang="en-SG" dirty="0">
                <a:latin typeface="Aptos" panose="020B0004020202020204" pitchFamily="34" charset="0"/>
              </a:rPr>
              <a:t>    [W(2)*b(1) + b(2)] = b</a:t>
            </a:r>
          </a:p>
          <a:p>
            <a:r>
              <a:rPr lang="en-SG" dirty="0">
                <a:latin typeface="Aptos" panose="020B0004020202020204" pitchFamily="34" charset="0"/>
              </a:rPr>
              <a:t>Final output : z(2) = W*X + b</a:t>
            </a:r>
          </a:p>
          <a:p>
            <a:r>
              <a:rPr lang="en-SG" dirty="0">
                <a:latin typeface="Aptos" panose="020B0004020202020204" pitchFamily="34" charset="0"/>
              </a:rPr>
              <a:t>which is again a linear function</a:t>
            </a:r>
          </a:p>
        </p:txBody>
      </p:sp>
      <p:sp>
        <p:nvSpPr>
          <p:cNvPr id="7" name="TextBox 6">
            <a:extLst>
              <a:ext uri="{FF2B5EF4-FFF2-40B4-BE49-F238E27FC236}">
                <a16:creationId xmlns:a16="http://schemas.microsoft.com/office/drawing/2014/main" id="{505A1C82-03F8-946C-19C7-38329F7108FC}"/>
              </a:ext>
            </a:extLst>
          </p:cNvPr>
          <p:cNvSpPr txBox="1"/>
          <p:nvPr/>
        </p:nvSpPr>
        <p:spPr>
          <a:xfrm>
            <a:off x="5122069" y="193239"/>
            <a:ext cx="6100762" cy="2585323"/>
          </a:xfrm>
          <a:prstGeom prst="rect">
            <a:avLst/>
          </a:prstGeom>
          <a:noFill/>
        </p:spPr>
        <p:txBody>
          <a:bodyPr wrap="square">
            <a:spAutoFit/>
          </a:bodyPr>
          <a:lstStyle/>
          <a:p>
            <a:r>
              <a:rPr lang="en-US" b="0" i="0" dirty="0">
                <a:solidFill>
                  <a:srgbClr val="273239"/>
                </a:solidFill>
                <a:effectLst/>
                <a:highlight>
                  <a:srgbClr val="FFFFFF"/>
                </a:highlight>
                <a:latin typeface="Nunito" pitchFamily="2" charset="0"/>
              </a:rPr>
              <a:t>This observation results again in a linear function even after applying a hidden layer, hence we can conclude that, doesn’t matter how many hidden layer we attach in neural net, all layers will behave same way because </a:t>
            </a:r>
            <a:r>
              <a:rPr lang="en-US" b="1" i="1" dirty="0">
                <a:solidFill>
                  <a:srgbClr val="273239"/>
                </a:solidFill>
                <a:effectLst/>
                <a:highlight>
                  <a:srgbClr val="FFFFFF"/>
                </a:highlight>
                <a:latin typeface="Nunito" pitchFamily="2" charset="0"/>
              </a:rPr>
              <a:t>the composition of two linear function is a linear function itself</a:t>
            </a:r>
            <a:r>
              <a:rPr lang="en-US" b="0" i="0" dirty="0">
                <a:solidFill>
                  <a:srgbClr val="273239"/>
                </a:solidFill>
                <a:effectLst/>
                <a:highlight>
                  <a:srgbClr val="FFFFFF"/>
                </a:highlight>
                <a:latin typeface="Nunito" pitchFamily="2" charset="0"/>
              </a:rPr>
              <a:t>. Neuron can not learn with just a linear function attached to it. A non-linear activation function will let it learn as per the difference w.r.t error. </a:t>
            </a:r>
            <a:r>
              <a:rPr lang="en-US" b="1" i="0" dirty="0">
                <a:solidFill>
                  <a:srgbClr val="273239"/>
                </a:solidFill>
                <a:effectLst/>
                <a:highlight>
                  <a:srgbClr val="FFFFFF"/>
                </a:highlight>
                <a:latin typeface="Nunito" pitchFamily="2" charset="0"/>
              </a:rPr>
              <a:t>Hence we need an activation function.</a:t>
            </a:r>
            <a:r>
              <a:rPr lang="en-US" b="0" i="0" dirty="0">
                <a:solidFill>
                  <a:srgbClr val="273239"/>
                </a:solidFill>
                <a:effectLst/>
                <a:highlight>
                  <a:srgbClr val="FFFFFF"/>
                </a:highlight>
                <a:latin typeface="Nunito" pitchFamily="2" charset="0"/>
              </a:rPr>
              <a:t> </a:t>
            </a:r>
            <a:endParaRPr lang="en-SG" dirty="0"/>
          </a:p>
        </p:txBody>
      </p:sp>
    </p:spTree>
    <p:extLst>
      <p:ext uri="{BB962C8B-B14F-4D97-AF65-F5344CB8AC3E}">
        <p14:creationId xmlns:p14="http://schemas.microsoft.com/office/powerpoint/2010/main" val="2355826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FB04C1-3A5E-9C0A-2231-6C8BB820E332}"/>
              </a:ext>
            </a:extLst>
          </p:cNvPr>
          <p:cNvSpPr txBox="1"/>
          <p:nvPr/>
        </p:nvSpPr>
        <p:spPr>
          <a:xfrm>
            <a:off x="492918" y="182166"/>
            <a:ext cx="11554538" cy="2062103"/>
          </a:xfrm>
          <a:prstGeom prst="rect">
            <a:avLst/>
          </a:prstGeom>
          <a:noFill/>
        </p:spPr>
        <p:txBody>
          <a:bodyPr wrap="square">
            <a:spAutoFit/>
          </a:bodyPr>
          <a:lstStyle/>
          <a:p>
            <a:pPr marL="342900" indent="-342900" algn="just">
              <a:buFont typeface="Wingdings" panose="05000000000000000000" pitchFamily="2" charset="2"/>
              <a:buChar char="q"/>
            </a:pPr>
            <a:r>
              <a:rPr lang="en-US" sz="2000" b="1" i="0" dirty="0">
                <a:solidFill>
                  <a:srgbClr val="610B4B"/>
                </a:solidFill>
                <a:effectLst/>
                <a:highlight>
                  <a:srgbClr val="FFFF00"/>
                </a:highlight>
                <a:latin typeface="erdana"/>
              </a:rPr>
              <a:t>Activation Function:</a:t>
            </a:r>
          </a:p>
          <a:p>
            <a:pPr algn="just"/>
            <a:r>
              <a:rPr lang="en-US" b="0" i="0" dirty="0">
                <a:solidFill>
                  <a:srgbClr val="333333"/>
                </a:solidFill>
                <a:effectLst/>
                <a:highlight>
                  <a:srgbClr val="FFFFFF"/>
                </a:highlight>
                <a:latin typeface="inter-regular"/>
              </a:rPr>
              <a:t>Activation functions refer to the functions used in neural networks to compute the weighted sum of input and biases, which is used to choose the neuron that can be fire or not. It controls the presented information through some gradient processing, normally gradient descent. It produces an output for the neural network that includes the parameters in the </a:t>
            </a:r>
            <a:r>
              <a:rPr lang="en-US" b="0" i="0" dirty="0" err="1">
                <a:solidFill>
                  <a:srgbClr val="333333"/>
                </a:solidFill>
                <a:effectLst/>
                <a:highlight>
                  <a:srgbClr val="FFFFFF"/>
                </a:highlight>
                <a:latin typeface="inter-regular"/>
              </a:rPr>
              <a:t>data.Activation</a:t>
            </a:r>
            <a:r>
              <a:rPr lang="en-US" b="0" i="0" dirty="0">
                <a:solidFill>
                  <a:srgbClr val="333333"/>
                </a:solidFill>
                <a:effectLst/>
                <a:highlight>
                  <a:srgbClr val="FFFFFF"/>
                </a:highlight>
                <a:latin typeface="inter-regular"/>
              </a:rPr>
              <a:t> function can either be linear or non-linear, relying on the function it shows. It is used to control the output of outer neural networks across various areas, such as speech recognition, segmentation, fingerprint detection, cancer detection system, etc.</a:t>
            </a:r>
          </a:p>
        </p:txBody>
      </p:sp>
      <p:sp>
        <p:nvSpPr>
          <p:cNvPr id="5" name="TextBox 4">
            <a:extLst>
              <a:ext uri="{FF2B5EF4-FFF2-40B4-BE49-F238E27FC236}">
                <a16:creationId xmlns:a16="http://schemas.microsoft.com/office/drawing/2014/main" id="{9E4341A8-304F-4D4B-9F04-7B6A9BD0E552}"/>
              </a:ext>
            </a:extLst>
          </p:cNvPr>
          <p:cNvSpPr txBox="1"/>
          <p:nvPr/>
        </p:nvSpPr>
        <p:spPr>
          <a:xfrm>
            <a:off x="527446" y="2279741"/>
            <a:ext cx="11137108" cy="1754326"/>
          </a:xfrm>
          <a:prstGeom prst="rect">
            <a:avLst/>
          </a:prstGeom>
          <a:noFill/>
        </p:spPr>
        <p:txBody>
          <a:bodyPr wrap="square">
            <a:spAutoFit/>
          </a:bodyPr>
          <a:lstStyle/>
          <a:p>
            <a:pPr algn="just"/>
            <a:r>
              <a:rPr lang="en-US" b="1" i="0" dirty="0">
                <a:solidFill>
                  <a:srgbClr val="610B4B"/>
                </a:solidFill>
                <a:effectLst/>
                <a:highlight>
                  <a:srgbClr val="FFFFFF"/>
                </a:highlight>
                <a:latin typeface="erdana"/>
              </a:rPr>
              <a:t>Linear Activation Function:</a:t>
            </a:r>
          </a:p>
          <a:p>
            <a:pPr algn="just"/>
            <a:r>
              <a:rPr lang="en-US" b="0" i="0" dirty="0">
                <a:solidFill>
                  <a:srgbClr val="333333"/>
                </a:solidFill>
                <a:effectLst/>
                <a:highlight>
                  <a:srgbClr val="FFFFFF"/>
                </a:highlight>
                <a:latin typeface="inter-regular"/>
              </a:rPr>
              <a:t>The equation of the linear activation function is the same as the equation of a straight line i.e.</a:t>
            </a:r>
          </a:p>
          <a:p>
            <a:pPr algn="just"/>
            <a:r>
              <a:rPr lang="en-US" b="1" i="0" dirty="0">
                <a:solidFill>
                  <a:srgbClr val="333333"/>
                </a:solidFill>
                <a:effectLst/>
                <a:highlight>
                  <a:srgbClr val="FFFFFF"/>
                </a:highlight>
                <a:latin typeface="inter-bold"/>
              </a:rPr>
              <a:t>Y= MX+ C</a:t>
            </a:r>
            <a:endParaRPr lang="en-US" b="0" i="0" dirty="0">
              <a:solidFill>
                <a:srgbClr val="333333"/>
              </a:solidFill>
              <a:effectLst/>
              <a:highlight>
                <a:srgbClr val="FFFFFF"/>
              </a:highlight>
              <a:latin typeface="inter-regular"/>
            </a:endParaRPr>
          </a:p>
          <a:p>
            <a:pPr algn="just"/>
            <a:r>
              <a:rPr lang="en-US" b="0" i="0" dirty="0">
                <a:solidFill>
                  <a:srgbClr val="333333"/>
                </a:solidFill>
                <a:effectLst/>
                <a:highlight>
                  <a:srgbClr val="FFFFFF"/>
                </a:highlight>
                <a:latin typeface="inter-regular"/>
              </a:rPr>
              <a:t>If we have many layers and all the layers are linear in nature, then the final activation function of the last layer is the same as the linear function of the first layer. The range of a linear function is –infinitive to + infinitive.</a:t>
            </a:r>
          </a:p>
          <a:p>
            <a:pPr algn="just"/>
            <a:r>
              <a:rPr lang="en-US" b="0" i="0" dirty="0">
                <a:solidFill>
                  <a:srgbClr val="333333"/>
                </a:solidFill>
                <a:effectLst/>
                <a:highlight>
                  <a:srgbClr val="FFFFFF"/>
                </a:highlight>
                <a:latin typeface="inter-regular"/>
              </a:rPr>
              <a:t>Linear activation function can be used at only one place that is the output layer.</a:t>
            </a:r>
          </a:p>
        </p:txBody>
      </p:sp>
      <p:pic>
        <p:nvPicPr>
          <p:cNvPr id="6" name="Picture 5">
            <a:extLst>
              <a:ext uri="{FF2B5EF4-FFF2-40B4-BE49-F238E27FC236}">
                <a16:creationId xmlns:a16="http://schemas.microsoft.com/office/drawing/2014/main" id="{C673F479-73A6-CA7A-FEC3-D5E7C0F9E9C4}"/>
              </a:ext>
            </a:extLst>
          </p:cNvPr>
          <p:cNvPicPr>
            <a:picLocks noChangeAspect="1"/>
          </p:cNvPicPr>
          <p:nvPr/>
        </p:nvPicPr>
        <p:blipFill>
          <a:blip r:embed="rId2"/>
          <a:stretch>
            <a:fillRect/>
          </a:stretch>
        </p:blipFill>
        <p:spPr>
          <a:xfrm>
            <a:off x="1318682" y="4034067"/>
            <a:ext cx="7985573" cy="2802818"/>
          </a:xfrm>
          <a:prstGeom prst="rect">
            <a:avLst/>
          </a:prstGeom>
        </p:spPr>
      </p:pic>
    </p:spTree>
    <p:extLst>
      <p:ext uri="{BB962C8B-B14F-4D97-AF65-F5344CB8AC3E}">
        <p14:creationId xmlns:p14="http://schemas.microsoft.com/office/powerpoint/2010/main" val="640799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38D94E-EABB-6A8C-E206-378520D2E3EC}"/>
              </a:ext>
            </a:extLst>
          </p:cNvPr>
          <p:cNvPicPr>
            <a:picLocks noChangeAspect="1"/>
          </p:cNvPicPr>
          <p:nvPr/>
        </p:nvPicPr>
        <p:blipFill>
          <a:blip r:embed="rId2"/>
          <a:stretch>
            <a:fillRect/>
          </a:stretch>
        </p:blipFill>
        <p:spPr>
          <a:xfrm>
            <a:off x="114336" y="137545"/>
            <a:ext cx="6302286" cy="2758679"/>
          </a:xfrm>
          <a:prstGeom prst="rect">
            <a:avLst/>
          </a:prstGeom>
        </p:spPr>
      </p:pic>
      <p:pic>
        <p:nvPicPr>
          <p:cNvPr id="11" name="Picture 10">
            <a:extLst>
              <a:ext uri="{FF2B5EF4-FFF2-40B4-BE49-F238E27FC236}">
                <a16:creationId xmlns:a16="http://schemas.microsoft.com/office/drawing/2014/main" id="{C0817B07-C58A-5D7C-33E7-B06DD4DD7226}"/>
              </a:ext>
            </a:extLst>
          </p:cNvPr>
          <p:cNvPicPr>
            <a:picLocks noChangeAspect="1"/>
          </p:cNvPicPr>
          <p:nvPr/>
        </p:nvPicPr>
        <p:blipFill>
          <a:blip r:embed="rId3"/>
          <a:stretch>
            <a:fillRect/>
          </a:stretch>
        </p:blipFill>
        <p:spPr>
          <a:xfrm>
            <a:off x="6281175" y="137545"/>
            <a:ext cx="5910825" cy="2415482"/>
          </a:xfrm>
          <a:prstGeom prst="rect">
            <a:avLst/>
          </a:prstGeom>
        </p:spPr>
      </p:pic>
      <p:pic>
        <p:nvPicPr>
          <p:cNvPr id="13" name="Picture 12">
            <a:extLst>
              <a:ext uri="{FF2B5EF4-FFF2-40B4-BE49-F238E27FC236}">
                <a16:creationId xmlns:a16="http://schemas.microsoft.com/office/drawing/2014/main" id="{66818619-74C2-69E5-6668-628BD820E3F2}"/>
              </a:ext>
            </a:extLst>
          </p:cNvPr>
          <p:cNvPicPr>
            <a:picLocks noChangeAspect="1"/>
          </p:cNvPicPr>
          <p:nvPr/>
        </p:nvPicPr>
        <p:blipFill>
          <a:blip r:embed="rId4"/>
          <a:stretch>
            <a:fillRect/>
          </a:stretch>
        </p:blipFill>
        <p:spPr>
          <a:xfrm>
            <a:off x="6416622" y="2666263"/>
            <a:ext cx="5773504" cy="2593893"/>
          </a:xfrm>
          <a:prstGeom prst="rect">
            <a:avLst/>
          </a:prstGeom>
        </p:spPr>
      </p:pic>
      <p:pic>
        <p:nvPicPr>
          <p:cNvPr id="15" name="Picture 14">
            <a:extLst>
              <a:ext uri="{FF2B5EF4-FFF2-40B4-BE49-F238E27FC236}">
                <a16:creationId xmlns:a16="http://schemas.microsoft.com/office/drawing/2014/main" id="{5E137D3A-1343-B4F1-D69D-ECF55E9A3AFA}"/>
              </a:ext>
            </a:extLst>
          </p:cNvPr>
          <p:cNvPicPr>
            <a:picLocks noChangeAspect="1"/>
          </p:cNvPicPr>
          <p:nvPr/>
        </p:nvPicPr>
        <p:blipFill>
          <a:blip r:embed="rId5"/>
          <a:stretch>
            <a:fillRect/>
          </a:stretch>
        </p:blipFill>
        <p:spPr>
          <a:xfrm>
            <a:off x="167680" y="3096012"/>
            <a:ext cx="6248942" cy="2400508"/>
          </a:xfrm>
          <a:prstGeom prst="rect">
            <a:avLst/>
          </a:prstGeom>
        </p:spPr>
      </p:pic>
    </p:spTree>
    <p:extLst>
      <p:ext uri="{BB962C8B-B14F-4D97-AF65-F5344CB8AC3E}">
        <p14:creationId xmlns:p14="http://schemas.microsoft.com/office/powerpoint/2010/main" val="1846476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5AD057-3788-D7C4-5912-62550894D62C}"/>
              </a:ext>
            </a:extLst>
          </p:cNvPr>
          <p:cNvSpPr txBox="1"/>
          <p:nvPr/>
        </p:nvSpPr>
        <p:spPr>
          <a:xfrm>
            <a:off x="157236" y="186974"/>
            <a:ext cx="10579894" cy="1754326"/>
          </a:xfrm>
          <a:prstGeom prst="rect">
            <a:avLst/>
          </a:prstGeom>
          <a:noFill/>
        </p:spPr>
        <p:txBody>
          <a:bodyPr wrap="square">
            <a:spAutoFit/>
          </a:bodyPr>
          <a:lstStyle/>
          <a:p>
            <a:pPr algn="just"/>
            <a:r>
              <a:rPr lang="en-US" b="0" i="0" dirty="0">
                <a:solidFill>
                  <a:srgbClr val="610B4B"/>
                </a:solidFill>
                <a:effectLst/>
                <a:highlight>
                  <a:srgbClr val="FFFFFF"/>
                </a:highlight>
                <a:latin typeface="erdana"/>
              </a:rPr>
              <a:t>Sigmoid function:</a:t>
            </a:r>
          </a:p>
          <a:p>
            <a:pPr algn="just"/>
            <a:r>
              <a:rPr lang="en-US" b="0" i="0" dirty="0">
                <a:solidFill>
                  <a:srgbClr val="333333"/>
                </a:solidFill>
                <a:effectLst/>
                <a:highlight>
                  <a:srgbClr val="FFFFFF"/>
                </a:highlight>
                <a:latin typeface="inter-regular"/>
              </a:rPr>
              <a:t>Sigmoid function refers to a function that is projected as S - shaped graph.</a:t>
            </a:r>
          </a:p>
          <a:p>
            <a:pPr algn="just"/>
            <a:r>
              <a:rPr lang="en-US" b="1" i="0" dirty="0">
                <a:solidFill>
                  <a:srgbClr val="333333"/>
                </a:solidFill>
                <a:effectLst/>
                <a:highlight>
                  <a:srgbClr val="FFFFFF"/>
                </a:highlight>
                <a:latin typeface="inter-bold"/>
              </a:rPr>
              <a:t>A = 1/(1+e</a:t>
            </a:r>
            <a:r>
              <a:rPr lang="en-US" b="1" i="0" baseline="30000" dirty="0">
                <a:solidFill>
                  <a:srgbClr val="333333"/>
                </a:solidFill>
                <a:effectLst/>
                <a:highlight>
                  <a:srgbClr val="FFFFFF"/>
                </a:highlight>
                <a:latin typeface="inter-bold"/>
              </a:rPr>
              <a:t>-x</a:t>
            </a:r>
            <a:r>
              <a:rPr lang="en-US" b="1" i="0" dirty="0">
                <a:solidFill>
                  <a:srgbClr val="333333"/>
                </a:solidFill>
                <a:effectLst/>
                <a:highlight>
                  <a:srgbClr val="FFFFFF"/>
                </a:highlight>
                <a:latin typeface="inter-bold"/>
              </a:rPr>
              <a:t>)</a:t>
            </a:r>
            <a:endParaRPr lang="en-US" b="0" i="0" dirty="0">
              <a:solidFill>
                <a:srgbClr val="333333"/>
              </a:solidFill>
              <a:effectLst/>
              <a:highlight>
                <a:srgbClr val="FFFFFF"/>
              </a:highlight>
              <a:latin typeface="inter-regular"/>
            </a:endParaRPr>
          </a:p>
          <a:p>
            <a:pPr algn="just"/>
            <a:r>
              <a:rPr lang="en-US" b="0" i="0" dirty="0">
                <a:solidFill>
                  <a:srgbClr val="333333"/>
                </a:solidFill>
                <a:effectLst/>
                <a:highlight>
                  <a:srgbClr val="FFFFFF"/>
                </a:highlight>
                <a:latin typeface="inter-regular"/>
              </a:rPr>
              <a:t>This function is non-linear, and the values of x lie between -2 to +2. So that the value of X is directly proportional to the values of Y. It means a slight change in the value of x would also bring about changes in the value of y.</a:t>
            </a:r>
          </a:p>
        </p:txBody>
      </p:sp>
      <p:pic>
        <p:nvPicPr>
          <p:cNvPr id="4" name="Picture 3">
            <a:extLst>
              <a:ext uri="{FF2B5EF4-FFF2-40B4-BE49-F238E27FC236}">
                <a16:creationId xmlns:a16="http://schemas.microsoft.com/office/drawing/2014/main" id="{BDD84831-00B4-A4E9-9D2E-31CCE36E1EA5}"/>
              </a:ext>
            </a:extLst>
          </p:cNvPr>
          <p:cNvPicPr>
            <a:picLocks noChangeAspect="1"/>
          </p:cNvPicPr>
          <p:nvPr/>
        </p:nvPicPr>
        <p:blipFill>
          <a:blip r:embed="rId2"/>
          <a:stretch>
            <a:fillRect/>
          </a:stretch>
        </p:blipFill>
        <p:spPr>
          <a:xfrm>
            <a:off x="116171" y="1941300"/>
            <a:ext cx="6264183" cy="2629128"/>
          </a:xfrm>
          <a:prstGeom prst="rect">
            <a:avLst/>
          </a:prstGeom>
        </p:spPr>
      </p:pic>
      <p:pic>
        <p:nvPicPr>
          <p:cNvPr id="8" name="Picture 7">
            <a:extLst>
              <a:ext uri="{FF2B5EF4-FFF2-40B4-BE49-F238E27FC236}">
                <a16:creationId xmlns:a16="http://schemas.microsoft.com/office/drawing/2014/main" id="{7B6049D4-ACFC-3994-D6F2-9434B05BCB06}"/>
              </a:ext>
            </a:extLst>
          </p:cNvPr>
          <p:cNvPicPr>
            <a:picLocks noChangeAspect="1"/>
          </p:cNvPicPr>
          <p:nvPr/>
        </p:nvPicPr>
        <p:blipFill>
          <a:blip r:embed="rId3"/>
          <a:stretch>
            <a:fillRect/>
          </a:stretch>
        </p:blipFill>
        <p:spPr>
          <a:xfrm>
            <a:off x="6705217" y="2331253"/>
            <a:ext cx="5157550" cy="3258842"/>
          </a:xfrm>
          <a:prstGeom prst="rect">
            <a:avLst/>
          </a:prstGeom>
        </p:spPr>
      </p:pic>
      <p:pic>
        <p:nvPicPr>
          <p:cNvPr id="13314" name="Picture 2" descr="Understanding the Sigmoid Function in Logistic Regression: Mapping Inputs  to Probabilities">
            <a:extLst>
              <a:ext uri="{FF2B5EF4-FFF2-40B4-BE49-F238E27FC236}">
                <a16:creationId xmlns:a16="http://schemas.microsoft.com/office/drawing/2014/main" id="{F7AB43FA-4D12-BFDD-9127-3AF35B99EC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824" y="4692035"/>
            <a:ext cx="2971550" cy="1978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202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0B2798-6FE6-944A-520B-E82486C09DA6}"/>
              </a:ext>
            </a:extLst>
          </p:cNvPr>
          <p:cNvSpPr txBox="1"/>
          <p:nvPr/>
        </p:nvSpPr>
        <p:spPr>
          <a:xfrm>
            <a:off x="402996" y="193152"/>
            <a:ext cx="10645218" cy="2308324"/>
          </a:xfrm>
          <a:prstGeom prst="rect">
            <a:avLst/>
          </a:prstGeom>
          <a:noFill/>
        </p:spPr>
        <p:txBody>
          <a:bodyPr wrap="square">
            <a:spAutoFit/>
          </a:bodyPr>
          <a:lstStyle/>
          <a:p>
            <a:pPr algn="just"/>
            <a:r>
              <a:rPr lang="en-US" b="0" i="0" dirty="0">
                <a:solidFill>
                  <a:srgbClr val="610B4B"/>
                </a:solidFill>
                <a:effectLst/>
                <a:highlight>
                  <a:srgbClr val="FFFFFF"/>
                </a:highlight>
                <a:latin typeface="erdana"/>
              </a:rPr>
              <a:t>Tanh Function:</a:t>
            </a:r>
          </a:p>
          <a:p>
            <a:pPr algn="just"/>
            <a:r>
              <a:rPr lang="en-US" b="0" i="0" dirty="0">
                <a:solidFill>
                  <a:srgbClr val="333333"/>
                </a:solidFill>
                <a:effectLst/>
                <a:highlight>
                  <a:srgbClr val="FFFFFF"/>
                </a:highlight>
                <a:latin typeface="inter-regular"/>
              </a:rPr>
              <a:t>The activation function, which is more efficient than the sigmoid function is Tanh function. Tanh function is also known as Tangent Hyperbolic Function. It is a mathematical updated version of the sigmoid function. Sigmoid and Tanh function are similar to each other and can be derived from each other.</a:t>
            </a:r>
          </a:p>
          <a:p>
            <a:pPr algn="just"/>
            <a:r>
              <a:rPr lang="en-US" b="1" i="0" dirty="0">
                <a:solidFill>
                  <a:srgbClr val="333333"/>
                </a:solidFill>
                <a:effectLst/>
                <a:highlight>
                  <a:srgbClr val="FFFFFF"/>
                </a:highlight>
                <a:latin typeface="inter-bold"/>
              </a:rPr>
              <a:t>F(x)= tanh(x) = 2/(1+e</a:t>
            </a:r>
            <a:r>
              <a:rPr lang="en-US" b="1" i="0" baseline="30000" dirty="0">
                <a:solidFill>
                  <a:srgbClr val="333333"/>
                </a:solidFill>
                <a:effectLst/>
                <a:highlight>
                  <a:srgbClr val="FFFFFF"/>
                </a:highlight>
                <a:latin typeface="inter-bold"/>
              </a:rPr>
              <a:t>-2X</a:t>
            </a:r>
            <a:r>
              <a:rPr lang="en-US" b="1" i="0" dirty="0">
                <a:solidFill>
                  <a:srgbClr val="333333"/>
                </a:solidFill>
                <a:effectLst/>
                <a:highlight>
                  <a:srgbClr val="FFFFFF"/>
                </a:highlight>
                <a:latin typeface="inter-bold"/>
              </a:rPr>
              <a:t>) - 1</a:t>
            </a:r>
            <a:endParaRPr lang="en-US" b="0" i="0" dirty="0">
              <a:solidFill>
                <a:srgbClr val="333333"/>
              </a:solidFill>
              <a:effectLst/>
              <a:highlight>
                <a:srgbClr val="FFFFFF"/>
              </a:highlight>
              <a:latin typeface="inter-regular"/>
            </a:endParaRPr>
          </a:p>
          <a:p>
            <a:pPr algn="just"/>
            <a:r>
              <a:rPr lang="en-US" b="0" i="0" dirty="0">
                <a:solidFill>
                  <a:srgbClr val="333333"/>
                </a:solidFill>
                <a:effectLst/>
                <a:highlight>
                  <a:srgbClr val="FFFFFF"/>
                </a:highlight>
                <a:latin typeface="inter-regular"/>
              </a:rPr>
              <a:t>OR</a:t>
            </a:r>
          </a:p>
          <a:p>
            <a:pPr algn="just"/>
            <a:r>
              <a:rPr lang="en-US" b="1" i="0" dirty="0">
                <a:solidFill>
                  <a:srgbClr val="333333"/>
                </a:solidFill>
                <a:effectLst/>
                <a:highlight>
                  <a:srgbClr val="FFFFFF"/>
                </a:highlight>
                <a:latin typeface="inter-bold"/>
              </a:rPr>
              <a:t>Tanh (x) = 2 * sigmoid(2x) - 1</a:t>
            </a:r>
            <a:endParaRPr lang="en-US" b="0" i="0" dirty="0">
              <a:solidFill>
                <a:srgbClr val="333333"/>
              </a:solidFill>
              <a:effectLst/>
              <a:highlight>
                <a:srgbClr val="FFFFFF"/>
              </a:highlight>
              <a:latin typeface="inter-regular"/>
            </a:endParaRPr>
          </a:p>
          <a:p>
            <a:r>
              <a:rPr lang="en-US" b="0" i="0" dirty="0">
                <a:solidFill>
                  <a:srgbClr val="333333"/>
                </a:solidFill>
                <a:effectLst/>
                <a:highlight>
                  <a:srgbClr val="FFFFFF"/>
                </a:highlight>
                <a:latin typeface="inter-regular"/>
              </a:rPr>
              <a:t>This function is non-linear, and the value range lies between -1 to +1</a:t>
            </a:r>
            <a:endParaRPr lang="en-SG" dirty="0"/>
          </a:p>
        </p:txBody>
      </p:sp>
      <p:pic>
        <p:nvPicPr>
          <p:cNvPr id="16386" name="Picture 2" descr="Tanh formula">
            <a:extLst>
              <a:ext uri="{FF2B5EF4-FFF2-40B4-BE49-F238E27FC236}">
                <a16:creationId xmlns:a16="http://schemas.microsoft.com/office/drawing/2014/main" id="{EB41F895-FC43-7B05-2CB2-B6D43FB21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6603" y="1327632"/>
            <a:ext cx="1847654" cy="172915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Tanh Function (Hyperbolic Tangent)">
            <a:extLst>
              <a:ext uri="{FF2B5EF4-FFF2-40B4-BE49-F238E27FC236}">
                <a16:creationId xmlns:a16="http://schemas.microsoft.com/office/drawing/2014/main" id="{2880A4D7-C674-1304-CCBD-EF77179DB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4256" y="1067939"/>
            <a:ext cx="2893795" cy="24995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4DF13-2931-B60F-8A02-B37F57F0F16D}"/>
              </a:ext>
            </a:extLst>
          </p:cNvPr>
          <p:cNvSpPr txBox="1"/>
          <p:nvPr/>
        </p:nvSpPr>
        <p:spPr>
          <a:xfrm>
            <a:off x="402996" y="3441680"/>
            <a:ext cx="11584218" cy="3416320"/>
          </a:xfrm>
          <a:prstGeom prst="rect">
            <a:avLst/>
          </a:prstGeom>
          <a:solidFill>
            <a:schemeClr val="bg1"/>
          </a:solidFill>
        </p:spPr>
        <p:txBody>
          <a:bodyPr wrap="square">
            <a:spAutoFit/>
          </a:bodyPr>
          <a:lstStyle/>
          <a:p>
            <a:pPr fontAlgn="base"/>
            <a:r>
              <a:rPr lang="en-US" b="0" i="1" dirty="0">
                <a:solidFill>
                  <a:srgbClr val="666666"/>
                </a:solidFill>
                <a:effectLst/>
                <a:latin typeface="Nunito" pitchFamily="2" charset="0"/>
              </a:rPr>
              <a:t> </a:t>
            </a:r>
            <a:r>
              <a:rPr lang="en-US" b="0" i="0" dirty="0">
                <a:solidFill>
                  <a:srgbClr val="273239"/>
                </a:solidFill>
                <a:effectLst/>
                <a:latin typeface="Nunito" pitchFamily="2" charset="0"/>
              </a:rPr>
              <a:t>The activation that works almost always better than sigmoid function is Tanh function also known as </a:t>
            </a:r>
            <a:r>
              <a:rPr lang="en-US" b="1" i="0" dirty="0">
                <a:solidFill>
                  <a:srgbClr val="273239"/>
                </a:solidFill>
                <a:effectLst/>
                <a:latin typeface="Nunito" pitchFamily="2" charset="0"/>
              </a:rPr>
              <a:t>Tangent Hyperbolic function</a:t>
            </a:r>
            <a:r>
              <a:rPr lang="en-US" b="0" i="0" dirty="0">
                <a:solidFill>
                  <a:srgbClr val="273239"/>
                </a:solidFill>
                <a:effectLst/>
                <a:latin typeface="Nunito" pitchFamily="2" charset="0"/>
              </a:rPr>
              <a:t>. It’s actually mathematically shifted version of the sigmoid function. Both are similar and can be derived from each other.</a:t>
            </a:r>
          </a:p>
          <a:p>
            <a:pPr fontAlgn="base">
              <a:buFont typeface="Arial" panose="020B0604020202020204" pitchFamily="34" charset="0"/>
              <a:buChar char="•"/>
            </a:pPr>
            <a:r>
              <a:rPr lang="en-US" b="1" i="0" dirty="0">
                <a:solidFill>
                  <a:srgbClr val="273239"/>
                </a:solidFill>
                <a:effectLst/>
                <a:latin typeface="Nunito" pitchFamily="2" charset="0"/>
              </a:rPr>
              <a:t>Equation :-</a:t>
            </a:r>
            <a:br>
              <a:rPr lang="en-US" b="0" i="0" dirty="0">
                <a:solidFill>
                  <a:srgbClr val="273239"/>
                </a:solidFill>
                <a:effectLst/>
                <a:latin typeface="Nunito" pitchFamily="2" charset="0"/>
              </a:rPr>
            </a:br>
            <a:r>
              <a:rPr lang="en-US" b="0" i="0" dirty="0">
                <a:solidFill>
                  <a:srgbClr val="273239"/>
                </a:solidFill>
                <a:effectLst/>
                <a:latin typeface="Nunito" pitchFamily="2" charset="0"/>
              </a:rPr>
              <a:t>f(x) = tanh(x) = 2/(1 + e-2x) – 1</a:t>
            </a:r>
            <a:br>
              <a:rPr lang="en-US" b="0" i="0" dirty="0">
                <a:solidFill>
                  <a:srgbClr val="273239"/>
                </a:solidFill>
                <a:effectLst/>
                <a:latin typeface="Nunito" pitchFamily="2" charset="0"/>
              </a:rPr>
            </a:br>
            <a:r>
              <a:rPr lang="en-US" b="0" i="0" dirty="0">
                <a:solidFill>
                  <a:srgbClr val="273239"/>
                </a:solidFill>
                <a:effectLst/>
                <a:latin typeface="Nunito" pitchFamily="2" charset="0"/>
              </a:rPr>
              <a:t>OR</a:t>
            </a:r>
            <a:br>
              <a:rPr lang="en-US" b="0" i="0" dirty="0">
                <a:solidFill>
                  <a:srgbClr val="273239"/>
                </a:solidFill>
                <a:effectLst/>
                <a:latin typeface="Nunito" pitchFamily="2" charset="0"/>
              </a:rPr>
            </a:br>
            <a:r>
              <a:rPr lang="en-US" b="0" i="0" dirty="0">
                <a:solidFill>
                  <a:srgbClr val="273239"/>
                </a:solidFill>
                <a:effectLst/>
                <a:latin typeface="Nunito" pitchFamily="2" charset="0"/>
              </a:rPr>
              <a:t>tanh(x) = 2 * sigmoid(2x) – 1</a:t>
            </a:r>
          </a:p>
          <a:p>
            <a:pPr fontAlgn="base">
              <a:buFont typeface="Arial" panose="020B0604020202020204" pitchFamily="34" charset="0"/>
              <a:buChar char="•"/>
            </a:pPr>
            <a:r>
              <a:rPr lang="en-US" b="1" i="0" dirty="0">
                <a:solidFill>
                  <a:srgbClr val="273239"/>
                </a:solidFill>
                <a:effectLst/>
                <a:latin typeface="Nunito" pitchFamily="2" charset="0"/>
              </a:rPr>
              <a:t>Value Range :- </a:t>
            </a:r>
            <a:r>
              <a:rPr lang="en-US" b="0" i="0" dirty="0">
                <a:solidFill>
                  <a:srgbClr val="273239"/>
                </a:solidFill>
                <a:effectLst/>
                <a:latin typeface="Nunito" pitchFamily="2" charset="0"/>
              </a:rPr>
              <a:t>-1 to +1</a:t>
            </a:r>
          </a:p>
          <a:p>
            <a:pPr fontAlgn="base">
              <a:buFont typeface="Arial" panose="020B0604020202020204" pitchFamily="34" charset="0"/>
              <a:buChar char="•"/>
            </a:pPr>
            <a:r>
              <a:rPr lang="en-US" b="1" i="0" dirty="0">
                <a:solidFill>
                  <a:srgbClr val="273239"/>
                </a:solidFill>
                <a:effectLst/>
                <a:latin typeface="Nunito" pitchFamily="2" charset="0"/>
              </a:rPr>
              <a:t>Nature :- </a:t>
            </a:r>
            <a:r>
              <a:rPr lang="en-US" b="0" i="0" dirty="0">
                <a:solidFill>
                  <a:srgbClr val="273239"/>
                </a:solidFill>
                <a:effectLst/>
                <a:latin typeface="Nunito" pitchFamily="2" charset="0"/>
              </a:rPr>
              <a:t>non-linear</a:t>
            </a:r>
          </a:p>
          <a:p>
            <a:pPr fontAlgn="base">
              <a:buFont typeface="Arial" panose="020B0604020202020204" pitchFamily="34" charset="0"/>
              <a:buChar char="•"/>
            </a:pPr>
            <a:r>
              <a:rPr lang="en-US" b="1" i="0" dirty="0">
                <a:solidFill>
                  <a:srgbClr val="273239"/>
                </a:solidFill>
                <a:effectLst/>
                <a:latin typeface="Nunito" pitchFamily="2" charset="0"/>
              </a:rPr>
              <a:t>Uses :- </a:t>
            </a:r>
            <a:r>
              <a:rPr lang="en-US" b="0" i="0" dirty="0">
                <a:solidFill>
                  <a:srgbClr val="273239"/>
                </a:solidFill>
                <a:effectLst/>
                <a:latin typeface="Nunito" pitchFamily="2" charset="0"/>
              </a:rPr>
              <a:t>Usually used in hidden layers of a neural network as it’s values lies between </a:t>
            </a:r>
            <a:r>
              <a:rPr lang="en-US" b="1" i="0" dirty="0">
                <a:solidFill>
                  <a:srgbClr val="273239"/>
                </a:solidFill>
                <a:effectLst/>
                <a:latin typeface="Nunito" pitchFamily="2" charset="0"/>
              </a:rPr>
              <a:t>-1 to 1 </a:t>
            </a:r>
            <a:r>
              <a:rPr lang="en-US" b="0" i="0" dirty="0">
                <a:solidFill>
                  <a:srgbClr val="273239"/>
                </a:solidFill>
                <a:effectLst/>
                <a:latin typeface="Nunito" pitchFamily="2" charset="0"/>
              </a:rPr>
              <a:t>hence the mean for the hidden layer comes out be 0 or very close to it, hence helps in </a:t>
            </a:r>
            <a:r>
              <a:rPr lang="en-US" b="0" i="1" dirty="0">
                <a:solidFill>
                  <a:srgbClr val="273239"/>
                </a:solidFill>
                <a:effectLst/>
                <a:latin typeface="Nunito" pitchFamily="2" charset="0"/>
              </a:rPr>
              <a:t>centering the data</a:t>
            </a:r>
            <a:r>
              <a:rPr lang="en-US" b="0" i="0" dirty="0">
                <a:solidFill>
                  <a:srgbClr val="273239"/>
                </a:solidFill>
                <a:effectLst/>
                <a:latin typeface="Nunito" pitchFamily="2" charset="0"/>
              </a:rPr>
              <a:t> by bringing mean close to 0. This makes learning for the next layer much easier.</a:t>
            </a:r>
          </a:p>
        </p:txBody>
      </p:sp>
    </p:spTree>
    <p:extLst>
      <p:ext uri="{BB962C8B-B14F-4D97-AF65-F5344CB8AC3E}">
        <p14:creationId xmlns:p14="http://schemas.microsoft.com/office/powerpoint/2010/main" val="846863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CCA306-5B47-3E4A-BF8D-2791E534C20C}"/>
              </a:ext>
            </a:extLst>
          </p:cNvPr>
          <p:cNvPicPr>
            <a:picLocks noChangeAspect="1"/>
          </p:cNvPicPr>
          <p:nvPr/>
        </p:nvPicPr>
        <p:blipFill>
          <a:blip r:embed="rId2"/>
          <a:stretch>
            <a:fillRect/>
          </a:stretch>
        </p:blipFill>
        <p:spPr>
          <a:xfrm>
            <a:off x="323292" y="4356525"/>
            <a:ext cx="5402313" cy="2308324"/>
          </a:xfrm>
          <a:prstGeom prst="rect">
            <a:avLst/>
          </a:prstGeom>
        </p:spPr>
      </p:pic>
      <p:pic>
        <p:nvPicPr>
          <p:cNvPr id="7" name="Picture 6">
            <a:extLst>
              <a:ext uri="{FF2B5EF4-FFF2-40B4-BE49-F238E27FC236}">
                <a16:creationId xmlns:a16="http://schemas.microsoft.com/office/drawing/2014/main" id="{9B38D7E4-54D9-0E80-6B0A-46A9C58D5B3B}"/>
              </a:ext>
            </a:extLst>
          </p:cNvPr>
          <p:cNvPicPr>
            <a:picLocks noChangeAspect="1"/>
          </p:cNvPicPr>
          <p:nvPr/>
        </p:nvPicPr>
        <p:blipFill>
          <a:blip r:embed="rId3"/>
          <a:stretch>
            <a:fillRect/>
          </a:stretch>
        </p:blipFill>
        <p:spPr>
          <a:xfrm>
            <a:off x="323292" y="193151"/>
            <a:ext cx="6319322" cy="2923750"/>
          </a:xfrm>
          <a:prstGeom prst="rect">
            <a:avLst/>
          </a:prstGeom>
        </p:spPr>
      </p:pic>
      <p:sp>
        <p:nvSpPr>
          <p:cNvPr id="6" name="TextBox 5">
            <a:extLst>
              <a:ext uri="{FF2B5EF4-FFF2-40B4-BE49-F238E27FC236}">
                <a16:creationId xmlns:a16="http://schemas.microsoft.com/office/drawing/2014/main" id="{07B48D72-6DFA-8F19-F2FC-E6415886EE8E}"/>
              </a:ext>
            </a:extLst>
          </p:cNvPr>
          <p:cNvSpPr txBox="1"/>
          <p:nvPr/>
        </p:nvSpPr>
        <p:spPr>
          <a:xfrm>
            <a:off x="6789686" y="193151"/>
            <a:ext cx="5402314" cy="4524315"/>
          </a:xfrm>
          <a:prstGeom prst="rect">
            <a:avLst/>
          </a:prstGeom>
          <a:solidFill>
            <a:schemeClr val="bg1"/>
          </a:solidFill>
        </p:spPr>
        <p:txBody>
          <a:bodyPr wrap="square">
            <a:spAutoFit/>
          </a:bodyPr>
          <a:lstStyle/>
          <a:p>
            <a:pPr algn="l" fontAlgn="base">
              <a:buFont typeface="Arial" panose="020B0604020202020204" pitchFamily="34" charset="0"/>
              <a:buChar char="•"/>
            </a:pPr>
            <a:r>
              <a:rPr lang="en-US" b="0" i="0" dirty="0">
                <a:solidFill>
                  <a:srgbClr val="273239"/>
                </a:solidFill>
                <a:effectLst/>
                <a:latin typeface="Nunito" pitchFamily="2" charset="0"/>
              </a:rPr>
              <a:t>It Stands for </a:t>
            </a:r>
            <a:r>
              <a:rPr lang="en-US" b="0" i="1" dirty="0">
                <a:solidFill>
                  <a:srgbClr val="273239"/>
                </a:solidFill>
                <a:effectLst/>
                <a:latin typeface="Nunito" pitchFamily="2" charset="0"/>
              </a:rPr>
              <a:t>Rectified linear unit</a:t>
            </a:r>
            <a:r>
              <a:rPr lang="en-US" b="0" i="0" dirty="0">
                <a:solidFill>
                  <a:srgbClr val="273239"/>
                </a:solidFill>
                <a:effectLst/>
                <a:latin typeface="Nunito" pitchFamily="2" charset="0"/>
              </a:rPr>
              <a:t>. It is the most widely used activation function. Chiefly implemented in </a:t>
            </a:r>
            <a:r>
              <a:rPr lang="en-US" b="0" i="1" dirty="0">
                <a:solidFill>
                  <a:srgbClr val="273239"/>
                </a:solidFill>
                <a:effectLst/>
                <a:latin typeface="Nunito" pitchFamily="2" charset="0"/>
              </a:rPr>
              <a:t>hidden layers</a:t>
            </a:r>
            <a:r>
              <a:rPr lang="en-US" b="0" i="0" dirty="0">
                <a:solidFill>
                  <a:srgbClr val="273239"/>
                </a:solidFill>
                <a:effectLst/>
                <a:latin typeface="Nunito" pitchFamily="2" charset="0"/>
              </a:rPr>
              <a:t> of Neural network.</a:t>
            </a:r>
          </a:p>
          <a:p>
            <a:pPr algn="l" fontAlgn="base">
              <a:buFont typeface="Arial" panose="020B0604020202020204" pitchFamily="34" charset="0"/>
              <a:buChar char="•"/>
            </a:pPr>
            <a:r>
              <a:rPr lang="en-US" b="1" i="0" dirty="0">
                <a:solidFill>
                  <a:srgbClr val="273239"/>
                </a:solidFill>
                <a:effectLst/>
                <a:latin typeface="Nunito" pitchFamily="2" charset="0"/>
              </a:rPr>
              <a:t>Equation :- </a:t>
            </a:r>
            <a:r>
              <a:rPr lang="en-US" b="1" i="1" dirty="0">
                <a:solidFill>
                  <a:srgbClr val="273239"/>
                </a:solidFill>
                <a:effectLst/>
                <a:latin typeface="Nunito" pitchFamily="2" charset="0"/>
              </a:rPr>
              <a:t>A(x) = max(0,x)</a:t>
            </a:r>
            <a:r>
              <a:rPr lang="en-US" b="0" i="0" dirty="0">
                <a:solidFill>
                  <a:srgbClr val="273239"/>
                </a:solidFill>
                <a:effectLst/>
                <a:latin typeface="Nunito" pitchFamily="2" charset="0"/>
              </a:rPr>
              <a:t>. It gives an output x if x is positive and 0 otherwise.</a:t>
            </a:r>
          </a:p>
          <a:p>
            <a:pPr algn="l" fontAlgn="base">
              <a:buFont typeface="Arial" panose="020B0604020202020204" pitchFamily="34" charset="0"/>
              <a:buChar char="•"/>
            </a:pPr>
            <a:r>
              <a:rPr lang="en-US" b="1" i="0" dirty="0">
                <a:solidFill>
                  <a:srgbClr val="273239"/>
                </a:solidFill>
                <a:effectLst/>
                <a:latin typeface="Nunito" pitchFamily="2" charset="0"/>
              </a:rPr>
              <a:t>Value Range :- </a:t>
            </a:r>
            <a:r>
              <a:rPr lang="en-US" b="0" i="0" dirty="0">
                <a:solidFill>
                  <a:srgbClr val="273239"/>
                </a:solidFill>
                <a:effectLst/>
                <a:latin typeface="Nunito" pitchFamily="2" charset="0"/>
              </a:rPr>
              <a:t>[0, inf)</a:t>
            </a:r>
          </a:p>
          <a:p>
            <a:pPr algn="l" fontAlgn="base">
              <a:buFont typeface="Arial" panose="020B0604020202020204" pitchFamily="34" charset="0"/>
              <a:buChar char="•"/>
            </a:pPr>
            <a:r>
              <a:rPr lang="en-US" b="1" i="0" dirty="0">
                <a:solidFill>
                  <a:srgbClr val="273239"/>
                </a:solidFill>
                <a:effectLst/>
                <a:latin typeface="Nunito" pitchFamily="2" charset="0"/>
              </a:rPr>
              <a:t>Nature :- </a:t>
            </a:r>
            <a:r>
              <a:rPr lang="en-US" b="0" i="0" dirty="0">
                <a:solidFill>
                  <a:srgbClr val="273239"/>
                </a:solidFill>
                <a:effectLst/>
                <a:latin typeface="Nunito" pitchFamily="2" charset="0"/>
              </a:rPr>
              <a:t>non-linear, which means we can easily backpropagate the errors and have multiple layers of neurons being activated by the </a:t>
            </a:r>
            <a:r>
              <a:rPr lang="en-US" b="0" i="0" dirty="0" err="1">
                <a:solidFill>
                  <a:srgbClr val="273239"/>
                </a:solidFill>
                <a:effectLst/>
                <a:latin typeface="Nunito" pitchFamily="2" charset="0"/>
              </a:rPr>
              <a:t>ReLU</a:t>
            </a:r>
            <a:r>
              <a:rPr lang="en-US" b="0" i="0" dirty="0">
                <a:solidFill>
                  <a:srgbClr val="273239"/>
                </a:solidFill>
                <a:effectLst/>
                <a:latin typeface="Nunito" pitchFamily="2" charset="0"/>
              </a:rPr>
              <a:t> function.</a:t>
            </a:r>
          </a:p>
          <a:p>
            <a:pPr algn="l" fontAlgn="base">
              <a:buFont typeface="Arial" panose="020B0604020202020204" pitchFamily="34" charset="0"/>
              <a:buChar char="•"/>
            </a:pPr>
            <a:r>
              <a:rPr lang="en-US" b="1" i="0" dirty="0">
                <a:solidFill>
                  <a:srgbClr val="273239"/>
                </a:solidFill>
                <a:effectLst/>
                <a:latin typeface="Nunito" pitchFamily="2" charset="0"/>
              </a:rPr>
              <a:t>Uses :- </a:t>
            </a:r>
            <a:r>
              <a:rPr lang="en-US" b="0" i="0" dirty="0" err="1">
                <a:solidFill>
                  <a:srgbClr val="273239"/>
                </a:solidFill>
                <a:effectLst/>
                <a:latin typeface="Nunito" pitchFamily="2" charset="0"/>
              </a:rPr>
              <a:t>ReLu</a:t>
            </a:r>
            <a:r>
              <a:rPr lang="en-US" b="0" i="0" dirty="0">
                <a:solidFill>
                  <a:srgbClr val="273239"/>
                </a:solidFill>
                <a:effectLst/>
                <a:latin typeface="Nunito" pitchFamily="2" charset="0"/>
              </a:rPr>
              <a:t> is less computationally expensive than tanh and sigmoid because it involves simpler mathematical operations. At a time only a few neurons are activated making the network sparse making it efficient and easy for computation.</a:t>
            </a:r>
          </a:p>
          <a:p>
            <a:pPr algn="l" rtl="0" fontAlgn="base"/>
            <a:r>
              <a:rPr lang="en-US" b="0" i="0" dirty="0">
                <a:solidFill>
                  <a:srgbClr val="273239"/>
                </a:solidFill>
                <a:effectLst/>
                <a:latin typeface="Nunito" pitchFamily="2" charset="0"/>
              </a:rPr>
              <a:t>In simple words, RELU learns </a:t>
            </a:r>
            <a:r>
              <a:rPr lang="en-US" b="0" i="1" dirty="0">
                <a:solidFill>
                  <a:srgbClr val="273239"/>
                </a:solidFill>
                <a:effectLst/>
                <a:latin typeface="Nunito" pitchFamily="2" charset="0"/>
              </a:rPr>
              <a:t>much faster</a:t>
            </a:r>
            <a:r>
              <a:rPr lang="en-US" b="0" i="0" dirty="0">
                <a:solidFill>
                  <a:srgbClr val="273239"/>
                </a:solidFill>
                <a:effectLst/>
                <a:latin typeface="Nunito" pitchFamily="2" charset="0"/>
              </a:rPr>
              <a:t> than sigmoid and Tanh function.</a:t>
            </a:r>
          </a:p>
        </p:txBody>
      </p:sp>
    </p:spTree>
    <p:extLst>
      <p:ext uri="{BB962C8B-B14F-4D97-AF65-F5344CB8AC3E}">
        <p14:creationId xmlns:p14="http://schemas.microsoft.com/office/powerpoint/2010/main" val="1920567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7E3F08-9EC6-2B8B-DD38-18362CD1FC17}"/>
              </a:ext>
            </a:extLst>
          </p:cNvPr>
          <p:cNvSpPr txBox="1"/>
          <p:nvPr/>
        </p:nvSpPr>
        <p:spPr>
          <a:xfrm>
            <a:off x="223887" y="109833"/>
            <a:ext cx="11582744" cy="3108543"/>
          </a:xfrm>
          <a:prstGeom prst="rect">
            <a:avLst/>
          </a:prstGeom>
          <a:noFill/>
        </p:spPr>
        <p:txBody>
          <a:bodyPr wrap="square">
            <a:spAutoFit/>
          </a:bodyPr>
          <a:lstStyle/>
          <a:p>
            <a:pPr marL="457200" indent="-457200" algn="just">
              <a:buFont typeface="Wingdings" panose="05000000000000000000" pitchFamily="2" charset="2"/>
              <a:buChar char="q"/>
            </a:pPr>
            <a:r>
              <a:rPr lang="en-US" sz="2800" b="1" i="0" dirty="0">
                <a:solidFill>
                  <a:srgbClr val="610B38"/>
                </a:solidFill>
                <a:effectLst/>
                <a:highlight>
                  <a:srgbClr val="FFFFFF"/>
                </a:highlight>
                <a:latin typeface="Aptos" panose="020B0004020202020204" pitchFamily="34" charset="0"/>
              </a:rPr>
              <a:t>What is Artificial Neural Network?</a:t>
            </a:r>
          </a:p>
          <a:p>
            <a:pPr marL="457200" indent="-457200" algn="just">
              <a:buFont typeface="Wingdings" panose="05000000000000000000" pitchFamily="2" charset="2"/>
              <a:buChar char="ü"/>
            </a:pPr>
            <a:r>
              <a:rPr lang="en-US" sz="2800" b="0" i="0" dirty="0">
                <a:solidFill>
                  <a:srgbClr val="333333"/>
                </a:solidFill>
                <a:effectLst/>
                <a:highlight>
                  <a:srgbClr val="FFFFFF"/>
                </a:highlight>
                <a:latin typeface="Aptos" panose="020B0004020202020204" pitchFamily="34" charset="0"/>
              </a:rPr>
              <a:t>The term "</a:t>
            </a:r>
            <a:r>
              <a:rPr lang="en-US" sz="2800" b="1" i="0" dirty="0">
                <a:solidFill>
                  <a:srgbClr val="333333"/>
                </a:solidFill>
                <a:effectLst/>
                <a:highlight>
                  <a:srgbClr val="FFFFFF"/>
                </a:highlight>
                <a:latin typeface="Aptos" panose="020B0004020202020204" pitchFamily="34" charset="0"/>
              </a:rPr>
              <a:t>Artificial Neural Network</a:t>
            </a:r>
            <a:r>
              <a:rPr lang="en-US" sz="2800" b="0" i="0" dirty="0">
                <a:solidFill>
                  <a:srgbClr val="333333"/>
                </a:solidFill>
                <a:effectLst/>
                <a:highlight>
                  <a:srgbClr val="FFFFFF"/>
                </a:highlight>
                <a:latin typeface="Aptos" panose="020B0004020202020204" pitchFamily="34" charset="0"/>
              </a:rPr>
              <a:t>" is derived from Biological neural networks that develop the structure of a human brain. </a:t>
            </a:r>
          </a:p>
          <a:p>
            <a:pPr marL="457200" indent="-457200" algn="just">
              <a:buFont typeface="Wingdings" panose="05000000000000000000" pitchFamily="2" charset="2"/>
              <a:buChar char="ü"/>
            </a:pPr>
            <a:r>
              <a:rPr lang="en-US" sz="2800" b="0" i="0" dirty="0">
                <a:solidFill>
                  <a:srgbClr val="333333"/>
                </a:solidFill>
                <a:effectLst/>
                <a:highlight>
                  <a:srgbClr val="FFFFFF"/>
                </a:highlight>
                <a:latin typeface="Aptos" panose="020B0004020202020204" pitchFamily="34" charset="0"/>
              </a:rPr>
              <a:t>Similar to the human brain that has neurons interconnected to one another, artificial neural networks also have neurons that are interconnected to one another in various layers of the networks. </a:t>
            </a:r>
          </a:p>
          <a:p>
            <a:pPr marL="457200" indent="-457200" algn="just">
              <a:buFont typeface="Wingdings" panose="05000000000000000000" pitchFamily="2" charset="2"/>
              <a:buChar char="ü"/>
            </a:pPr>
            <a:r>
              <a:rPr lang="en-US" sz="2800" b="0" i="0" dirty="0">
                <a:solidFill>
                  <a:srgbClr val="333333"/>
                </a:solidFill>
                <a:effectLst/>
                <a:highlight>
                  <a:srgbClr val="FFFFFF"/>
                </a:highlight>
                <a:latin typeface="Aptos" panose="020B0004020202020204" pitchFamily="34" charset="0"/>
              </a:rPr>
              <a:t>These neurons are known as nodes.</a:t>
            </a:r>
          </a:p>
        </p:txBody>
      </p:sp>
      <p:pic>
        <p:nvPicPr>
          <p:cNvPr id="1026" name="Picture 2" descr="What is Artificial Neural Network">
            <a:extLst>
              <a:ext uri="{FF2B5EF4-FFF2-40B4-BE49-F238E27FC236}">
                <a16:creationId xmlns:a16="http://schemas.microsoft.com/office/drawing/2014/main" id="{92124298-5C12-C9CD-B21F-2CFD810892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6417" y="2944039"/>
            <a:ext cx="6340214" cy="38041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39BA91-4370-2CBA-33C5-A2FC7DA45043}"/>
              </a:ext>
            </a:extLst>
          </p:cNvPr>
          <p:cNvSpPr txBox="1"/>
          <p:nvPr/>
        </p:nvSpPr>
        <p:spPr>
          <a:xfrm>
            <a:off x="223887" y="3483204"/>
            <a:ext cx="4432954" cy="1384995"/>
          </a:xfrm>
          <a:prstGeom prst="rect">
            <a:avLst/>
          </a:prstGeom>
          <a:noFill/>
        </p:spPr>
        <p:txBody>
          <a:bodyPr wrap="square">
            <a:spAutoFit/>
          </a:bodyPr>
          <a:lstStyle/>
          <a:p>
            <a:pPr algn="just"/>
            <a:r>
              <a:rPr lang="en-US" sz="2800" i="0" dirty="0">
                <a:solidFill>
                  <a:srgbClr val="333333"/>
                </a:solidFill>
                <a:effectLst/>
                <a:highlight>
                  <a:srgbClr val="FFFFFF"/>
                </a:highlight>
                <a:latin typeface="Aptos" panose="020B0004020202020204" pitchFamily="34" charset="0"/>
              </a:rPr>
              <a:t>The given figure illustrates the typical diagram of Biological Neural Network.</a:t>
            </a:r>
          </a:p>
        </p:txBody>
      </p:sp>
    </p:spTree>
    <p:extLst>
      <p:ext uri="{BB962C8B-B14F-4D97-AF65-F5344CB8AC3E}">
        <p14:creationId xmlns:p14="http://schemas.microsoft.com/office/powerpoint/2010/main" val="2016688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416FBC-91A0-8BD4-1920-3EECF0F296A5}"/>
              </a:ext>
            </a:extLst>
          </p:cNvPr>
          <p:cNvPicPr>
            <a:picLocks noChangeAspect="1"/>
          </p:cNvPicPr>
          <p:nvPr/>
        </p:nvPicPr>
        <p:blipFill>
          <a:blip r:embed="rId2"/>
          <a:stretch>
            <a:fillRect/>
          </a:stretch>
        </p:blipFill>
        <p:spPr>
          <a:xfrm>
            <a:off x="408650" y="0"/>
            <a:ext cx="8301717" cy="3372263"/>
          </a:xfrm>
          <a:prstGeom prst="rect">
            <a:avLst/>
          </a:prstGeom>
        </p:spPr>
      </p:pic>
      <p:pic>
        <p:nvPicPr>
          <p:cNvPr id="7" name="Picture 6">
            <a:extLst>
              <a:ext uri="{FF2B5EF4-FFF2-40B4-BE49-F238E27FC236}">
                <a16:creationId xmlns:a16="http://schemas.microsoft.com/office/drawing/2014/main" id="{E611AADF-39FC-0643-568A-B02300B6CA04}"/>
              </a:ext>
            </a:extLst>
          </p:cNvPr>
          <p:cNvPicPr>
            <a:picLocks noChangeAspect="1"/>
          </p:cNvPicPr>
          <p:nvPr/>
        </p:nvPicPr>
        <p:blipFill>
          <a:blip r:embed="rId3"/>
          <a:stretch>
            <a:fillRect/>
          </a:stretch>
        </p:blipFill>
        <p:spPr>
          <a:xfrm>
            <a:off x="408650" y="3108665"/>
            <a:ext cx="8198022" cy="3727275"/>
          </a:xfrm>
          <a:prstGeom prst="rect">
            <a:avLst/>
          </a:prstGeom>
        </p:spPr>
      </p:pic>
      <p:pic>
        <p:nvPicPr>
          <p:cNvPr id="14" name="Picture 13">
            <a:extLst>
              <a:ext uri="{FF2B5EF4-FFF2-40B4-BE49-F238E27FC236}">
                <a16:creationId xmlns:a16="http://schemas.microsoft.com/office/drawing/2014/main" id="{81D9E06E-0C1F-6D69-517E-EB15BA806F2F}"/>
              </a:ext>
            </a:extLst>
          </p:cNvPr>
          <p:cNvPicPr>
            <a:picLocks noChangeAspect="1"/>
          </p:cNvPicPr>
          <p:nvPr/>
        </p:nvPicPr>
        <p:blipFill>
          <a:blip r:embed="rId4"/>
          <a:stretch>
            <a:fillRect/>
          </a:stretch>
        </p:blipFill>
        <p:spPr>
          <a:xfrm>
            <a:off x="8364562" y="2432907"/>
            <a:ext cx="3827438" cy="1878711"/>
          </a:xfrm>
          <a:prstGeom prst="rect">
            <a:avLst/>
          </a:prstGeom>
        </p:spPr>
      </p:pic>
    </p:spTree>
    <p:extLst>
      <p:ext uri="{BB962C8B-B14F-4D97-AF65-F5344CB8AC3E}">
        <p14:creationId xmlns:p14="http://schemas.microsoft.com/office/powerpoint/2010/main" val="699837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26F587-DE03-797D-BD02-8312332ECA90}"/>
              </a:ext>
            </a:extLst>
          </p:cNvPr>
          <p:cNvPicPr>
            <a:picLocks noChangeAspect="1"/>
          </p:cNvPicPr>
          <p:nvPr/>
        </p:nvPicPr>
        <p:blipFill>
          <a:blip r:embed="rId2"/>
          <a:stretch>
            <a:fillRect/>
          </a:stretch>
        </p:blipFill>
        <p:spPr>
          <a:xfrm>
            <a:off x="0" y="0"/>
            <a:ext cx="5540220" cy="2248095"/>
          </a:xfrm>
          <a:prstGeom prst="rect">
            <a:avLst/>
          </a:prstGeom>
        </p:spPr>
      </p:pic>
      <p:pic>
        <p:nvPicPr>
          <p:cNvPr id="15366" name="Picture 6" descr="Softmax Function">
            <a:extLst>
              <a:ext uri="{FF2B5EF4-FFF2-40B4-BE49-F238E27FC236}">
                <a16:creationId xmlns:a16="http://schemas.microsoft.com/office/drawing/2014/main" id="{5DF22E71-08E4-3545-B612-B4F41B872C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50" t="36842" r="15004" b="33709"/>
          <a:stretch/>
        </p:blipFill>
        <p:spPr bwMode="auto">
          <a:xfrm>
            <a:off x="253629" y="2195909"/>
            <a:ext cx="2516481" cy="738664"/>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Probability in Softmax Function">
            <a:extLst>
              <a:ext uri="{FF2B5EF4-FFF2-40B4-BE49-F238E27FC236}">
                <a16:creationId xmlns:a16="http://schemas.microsoft.com/office/drawing/2014/main" id="{2CABEE43-9413-3619-B933-5E15344ED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95" y="2792377"/>
            <a:ext cx="2706924" cy="23381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6D46577-000E-4934-FC62-0A944A3A8C21}"/>
              </a:ext>
            </a:extLst>
          </p:cNvPr>
          <p:cNvSpPr txBox="1"/>
          <p:nvPr/>
        </p:nvSpPr>
        <p:spPr>
          <a:xfrm>
            <a:off x="140495" y="5103674"/>
            <a:ext cx="4822031" cy="1754326"/>
          </a:xfrm>
          <a:prstGeom prst="rect">
            <a:avLst/>
          </a:prstGeom>
          <a:noFill/>
        </p:spPr>
        <p:txBody>
          <a:bodyPr wrap="square">
            <a:spAutoFit/>
          </a:bodyPr>
          <a:lstStyle/>
          <a:p>
            <a:pPr algn="just"/>
            <a:r>
              <a:rPr lang="en-US" b="0" i="0" dirty="0">
                <a:solidFill>
                  <a:srgbClr val="333333"/>
                </a:solidFill>
                <a:effectLst/>
                <a:highlight>
                  <a:srgbClr val="FFFFFF"/>
                </a:highlight>
                <a:latin typeface="inter-regular"/>
              </a:rPr>
              <a:t>Used frequently when managing several classes. In the output nodes of image classification issues, the </a:t>
            </a:r>
            <a:r>
              <a:rPr lang="en-US" b="0" i="0" dirty="0" err="1">
                <a:solidFill>
                  <a:srgbClr val="333333"/>
                </a:solidFill>
                <a:effectLst/>
                <a:highlight>
                  <a:srgbClr val="FFFFFF"/>
                </a:highlight>
                <a:latin typeface="inter-regular"/>
              </a:rPr>
              <a:t>softmax</a:t>
            </a:r>
            <a:r>
              <a:rPr lang="en-US" b="0" i="0" dirty="0">
                <a:solidFill>
                  <a:srgbClr val="333333"/>
                </a:solidFill>
                <a:effectLst/>
                <a:highlight>
                  <a:srgbClr val="FFFFFF"/>
                </a:highlight>
                <a:latin typeface="inter-regular"/>
              </a:rPr>
              <a:t> was typically present. The </a:t>
            </a:r>
            <a:r>
              <a:rPr lang="en-US" b="0" i="0" dirty="0" err="1">
                <a:solidFill>
                  <a:srgbClr val="333333"/>
                </a:solidFill>
                <a:effectLst/>
                <a:highlight>
                  <a:srgbClr val="FFFFFF"/>
                </a:highlight>
                <a:latin typeface="inter-regular"/>
              </a:rPr>
              <a:t>softmax</a:t>
            </a:r>
            <a:r>
              <a:rPr lang="en-US" b="0" i="0" dirty="0">
                <a:solidFill>
                  <a:srgbClr val="333333"/>
                </a:solidFill>
                <a:effectLst/>
                <a:highlight>
                  <a:srgbClr val="FFFFFF"/>
                </a:highlight>
                <a:latin typeface="inter-regular"/>
              </a:rPr>
              <a:t> function would split by the sum of the outputs and squeeze all outputs for each category between 0 and 1.</a:t>
            </a:r>
            <a:endParaRPr lang="en-SG" dirty="0"/>
          </a:p>
        </p:txBody>
      </p:sp>
      <p:sp>
        <p:nvSpPr>
          <p:cNvPr id="18" name="TextBox 17">
            <a:extLst>
              <a:ext uri="{FF2B5EF4-FFF2-40B4-BE49-F238E27FC236}">
                <a16:creationId xmlns:a16="http://schemas.microsoft.com/office/drawing/2014/main" id="{813E0133-6F85-E624-278D-B6C017669E44}"/>
              </a:ext>
            </a:extLst>
          </p:cNvPr>
          <p:cNvSpPr txBox="1"/>
          <p:nvPr/>
        </p:nvSpPr>
        <p:spPr>
          <a:xfrm>
            <a:off x="5540220" y="0"/>
            <a:ext cx="6651780" cy="1477328"/>
          </a:xfrm>
          <a:prstGeom prst="rect">
            <a:avLst/>
          </a:prstGeom>
          <a:noFill/>
        </p:spPr>
        <p:txBody>
          <a:bodyPr wrap="square">
            <a:spAutoFit/>
          </a:bodyPr>
          <a:lstStyle/>
          <a:p>
            <a:r>
              <a:rPr lang="en-US" b="0" i="0" dirty="0" err="1">
                <a:solidFill>
                  <a:srgbClr val="383838"/>
                </a:solidFill>
                <a:effectLst/>
                <a:highlight>
                  <a:srgbClr val="FFFFFF"/>
                </a:highlight>
                <a:latin typeface="Inter"/>
              </a:rPr>
              <a:t>Softmax</a:t>
            </a:r>
            <a:r>
              <a:rPr lang="en-US" b="0" i="0" dirty="0">
                <a:solidFill>
                  <a:srgbClr val="383838"/>
                </a:solidFill>
                <a:effectLst/>
                <a:highlight>
                  <a:srgbClr val="FFFFFF"/>
                </a:highlight>
                <a:latin typeface="Inter"/>
              </a:rPr>
              <a:t> function calculates the probabilities distribution of the event over ‘n’ different events. In a general way, this function will calculate the probabilities of each target class over all possible target classes. Later the calculated probabilities will help determine the target class for the given inputs.</a:t>
            </a:r>
            <a:endParaRPr lang="en-SG" dirty="0"/>
          </a:p>
        </p:txBody>
      </p:sp>
      <p:sp>
        <p:nvSpPr>
          <p:cNvPr id="20" name="TextBox 19">
            <a:extLst>
              <a:ext uri="{FF2B5EF4-FFF2-40B4-BE49-F238E27FC236}">
                <a16:creationId xmlns:a16="http://schemas.microsoft.com/office/drawing/2014/main" id="{AF3FF20F-6B51-2C43-1FB6-0525539F03CB}"/>
              </a:ext>
            </a:extLst>
          </p:cNvPr>
          <p:cNvSpPr txBox="1"/>
          <p:nvPr/>
        </p:nvSpPr>
        <p:spPr>
          <a:xfrm>
            <a:off x="5480689" y="1335052"/>
            <a:ext cx="6770842" cy="5632311"/>
          </a:xfrm>
          <a:prstGeom prst="rect">
            <a:avLst/>
          </a:prstGeom>
          <a:noFill/>
        </p:spPr>
        <p:txBody>
          <a:bodyPr wrap="square">
            <a:spAutoFit/>
          </a:bodyPr>
          <a:lstStyle/>
          <a:p>
            <a:pPr algn="l" rtl="0" fontAlgn="base"/>
            <a:r>
              <a:rPr lang="en-US" b="0" i="0" dirty="0">
                <a:solidFill>
                  <a:srgbClr val="273239"/>
                </a:solidFill>
                <a:effectLst/>
                <a:highlight>
                  <a:srgbClr val="FFFFFF"/>
                </a:highlight>
                <a:latin typeface="Nunito" pitchFamily="2" charset="0"/>
              </a:rPr>
              <a:t>The </a:t>
            </a:r>
            <a:r>
              <a:rPr lang="en-US" b="0" i="0" dirty="0" err="1">
                <a:solidFill>
                  <a:srgbClr val="273239"/>
                </a:solidFill>
                <a:effectLst/>
                <a:highlight>
                  <a:srgbClr val="FFFFFF"/>
                </a:highlight>
                <a:latin typeface="Nunito" pitchFamily="2" charset="0"/>
              </a:rPr>
              <a:t>softmax</a:t>
            </a:r>
            <a:r>
              <a:rPr lang="en-US" b="0" i="0" dirty="0">
                <a:solidFill>
                  <a:srgbClr val="273239"/>
                </a:solidFill>
                <a:effectLst/>
                <a:highlight>
                  <a:srgbClr val="FFFFFF"/>
                </a:highlight>
                <a:latin typeface="Nunito" pitchFamily="2" charset="0"/>
              </a:rPr>
              <a:t> function is also a type of sigmoid function but is handy when we are trying to handle multi- class classification problems.</a:t>
            </a:r>
          </a:p>
          <a:p>
            <a:pPr algn="l" fontAlgn="base">
              <a:buFont typeface="Arial" panose="020B0604020202020204" pitchFamily="34" charset="0"/>
              <a:buChar char="•"/>
            </a:pPr>
            <a:r>
              <a:rPr lang="en-US" b="1" i="0" dirty="0">
                <a:solidFill>
                  <a:srgbClr val="273239"/>
                </a:solidFill>
                <a:effectLst/>
                <a:highlight>
                  <a:srgbClr val="FFFFFF"/>
                </a:highlight>
                <a:latin typeface="Nunito" pitchFamily="2" charset="0"/>
              </a:rPr>
              <a:t>Nature :- </a:t>
            </a:r>
            <a:r>
              <a:rPr lang="en-US" b="0" i="0" dirty="0">
                <a:solidFill>
                  <a:srgbClr val="273239"/>
                </a:solidFill>
                <a:effectLst/>
                <a:highlight>
                  <a:srgbClr val="FFFFFF"/>
                </a:highlight>
                <a:latin typeface="Nunito" pitchFamily="2" charset="0"/>
              </a:rPr>
              <a:t>non-linear</a:t>
            </a:r>
          </a:p>
          <a:p>
            <a:pPr algn="l" fontAlgn="base">
              <a:buFont typeface="Arial" panose="020B0604020202020204" pitchFamily="34" charset="0"/>
              <a:buChar char="•"/>
            </a:pPr>
            <a:r>
              <a:rPr lang="en-US" b="1" i="0" dirty="0">
                <a:solidFill>
                  <a:srgbClr val="273239"/>
                </a:solidFill>
                <a:effectLst/>
                <a:highlight>
                  <a:srgbClr val="FFFFFF"/>
                </a:highlight>
                <a:latin typeface="Nunito" pitchFamily="2" charset="0"/>
              </a:rPr>
              <a:t>Uses :- </a:t>
            </a:r>
            <a:r>
              <a:rPr lang="en-US" b="0" i="0" dirty="0">
                <a:solidFill>
                  <a:srgbClr val="273239"/>
                </a:solidFill>
                <a:effectLst/>
                <a:highlight>
                  <a:srgbClr val="FFFFFF"/>
                </a:highlight>
                <a:latin typeface="Nunito" pitchFamily="2" charset="0"/>
              </a:rPr>
              <a:t>Usually used when trying to handle multiple classes. the </a:t>
            </a:r>
            <a:r>
              <a:rPr lang="en-US" b="0" i="0" dirty="0" err="1">
                <a:solidFill>
                  <a:srgbClr val="273239"/>
                </a:solidFill>
                <a:effectLst/>
                <a:highlight>
                  <a:srgbClr val="FFFFFF"/>
                </a:highlight>
                <a:latin typeface="Nunito" pitchFamily="2" charset="0"/>
              </a:rPr>
              <a:t>softmax</a:t>
            </a:r>
            <a:r>
              <a:rPr lang="en-US" b="0" i="0" dirty="0">
                <a:solidFill>
                  <a:srgbClr val="273239"/>
                </a:solidFill>
                <a:effectLst/>
                <a:highlight>
                  <a:srgbClr val="FFFFFF"/>
                </a:highlight>
                <a:latin typeface="Nunito" pitchFamily="2" charset="0"/>
              </a:rPr>
              <a:t> function was commonly found in the output layer of image classification </a:t>
            </a:r>
            <a:r>
              <a:rPr lang="en-US" b="0" i="0" dirty="0" err="1">
                <a:solidFill>
                  <a:srgbClr val="273239"/>
                </a:solidFill>
                <a:effectLst/>
                <a:highlight>
                  <a:srgbClr val="FFFFFF"/>
                </a:highlight>
                <a:latin typeface="Nunito" pitchFamily="2" charset="0"/>
              </a:rPr>
              <a:t>problems.The</a:t>
            </a:r>
            <a:r>
              <a:rPr lang="en-US" b="0" i="0" dirty="0">
                <a:solidFill>
                  <a:srgbClr val="273239"/>
                </a:solidFill>
                <a:effectLst/>
                <a:highlight>
                  <a:srgbClr val="FFFFFF"/>
                </a:highlight>
                <a:latin typeface="Nunito" pitchFamily="2" charset="0"/>
              </a:rPr>
              <a:t> </a:t>
            </a:r>
            <a:r>
              <a:rPr lang="en-US" b="0" i="0" dirty="0" err="1">
                <a:solidFill>
                  <a:srgbClr val="273239"/>
                </a:solidFill>
                <a:effectLst/>
                <a:highlight>
                  <a:srgbClr val="FFFFFF"/>
                </a:highlight>
                <a:latin typeface="Nunito" pitchFamily="2" charset="0"/>
              </a:rPr>
              <a:t>softmax</a:t>
            </a:r>
            <a:r>
              <a:rPr lang="en-US" b="0" i="0" dirty="0">
                <a:solidFill>
                  <a:srgbClr val="273239"/>
                </a:solidFill>
                <a:effectLst/>
                <a:highlight>
                  <a:srgbClr val="FFFFFF"/>
                </a:highlight>
                <a:latin typeface="Nunito" pitchFamily="2" charset="0"/>
              </a:rPr>
              <a:t> function would squeeze the outputs for each class between 0 and 1 and would also divide by the sum of the outputs. </a:t>
            </a:r>
          </a:p>
          <a:p>
            <a:pPr algn="l" fontAlgn="base">
              <a:buFont typeface="Arial" panose="020B0604020202020204" pitchFamily="34" charset="0"/>
              <a:buChar char="•"/>
            </a:pPr>
            <a:r>
              <a:rPr lang="en-US" b="1" i="0" dirty="0">
                <a:solidFill>
                  <a:srgbClr val="273239"/>
                </a:solidFill>
                <a:effectLst/>
                <a:highlight>
                  <a:srgbClr val="FFFFFF"/>
                </a:highlight>
                <a:latin typeface="Nunito" pitchFamily="2" charset="0"/>
              </a:rPr>
              <a:t>Output:- </a:t>
            </a:r>
            <a:r>
              <a:rPr lang="en-US" b="0" i="0" dirty="0">
                <a:solidFill>
                  <a:srgbClr val="273239"/>
                </a:solidFill>
                <a:effectLst/>
                <a:highlight>
                  <a:srgbClr val="FFFFFF"/>
                </a:highlight>
                <a:latin typeface="Nunito" pitchFamily="2" charset="0"/>
              </a:rPr>
              <a:t>The </a:t>
            </a:r>
            <a:r>
              <a:rPr lang="en-US" b="0" i="0" dirty="0" err="1">
                <a:solidFill>
                  <a:srgbClr val="273239"/>
                </a:solidFill>
                <a:effectLst/>
                <a:highlight>
                  <a:srgbClr val="FFFFFF"/>
                </a:highlight>
                <a:latin typeface="Nunito" pitchFamily="2" charset="0"/>
              </a:rPr>
              <a:t>softmax</a:t>
            </a:r>
            <a:r>
              <a:rPr lang="en-US" b="0" i="0" dirty="0">
                <a:solidFill>
                  <a:srgbClr val="273239"/>
                </a:solidFill>
                <a:effectLst/>
                <a:highlight>
                  <a:srgbClr val="FFFFFF"/>
                </a:highlight>
                <a:latin typeface="Nunito" pitchFamily="2" charset="0"/>
              </a:rPr>
              <a:t> function is ideally used in the output layer of the classifier where we are actually trying to attain the probabilities to define the class of each input.</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The basic rule of thumb is if you really don’t know what activation function to use, then simply use </a:t>
            </a:r>
            <a:r>
              <a:rPr lang="en-US" b="0" i="1" dirty="0">
                <a:solidFill>
                  <a:srgbClr val="273239"/>
                </a:solidFill>
                <a:effectLst/>
                <a:highlight>
                  <a:srgbClr val="FFFFFF"/>
                </a:highlight>
                <a:latin typeface="Nunito" pitchFamily="2" charset="0"/>
              </a:rPr>
              <a:t>RELU</a:t>
            </a:r>
            <a:r>
              <a:rPr lang="en-US" b="0" i="0" dirty="0">
                <a:solidFill>
                  <a:srgbClr val="273239"/>
                </a:solidFill>
                <a:effectLst/>
                <a:highlight>
                  <a:srgbClr val="FFFFFF"/>
                </a:highlight>
                <a:latin typeface="Nunito" pitchFamily="2" charset="0"/>
              </a:rPr>
              <a:t> as it is a general activation function in hidden layers and is used in most cases these days.</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If your output is for binary classification then, </a:t>
            </a:r>
            <a:r>
              <a:rPr lang="en-US" b="0" i="1" dirty="0">
                <a:solidFill>
                  <a:srgbClr val="273239"/>
                </a:solidFill>
                <a:effectLst/>
                <a:highlight>
                  <a:srgbClr val="FFFFFF"/>
                </a:highlight>
                <a:latin typeface="Nunito" pitchFamily="2" charset="0"/>
              </a:rPr>
              <a:t>sigmoid function</a:t>
            </a:r>
            <a:r>
              <a:rPr lang="en-US" b="0" i="0" dirty="0">
                <a:solidFill>
                  <a:srgbClr val="273239"/>
                </a:solidFill>
                <a:effectLst/>
                <a:highlight>
                  <a:srgbClr val="FFFFFF"/>
                </a:highlight>
                <a:latin typeface="Nunito" pitchFamily="2" charset="0"/>
              </a:rPr>
              <a:t> is very natural choice for output layer.</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If your output is for multi-class classification then, </a:t>
            </a:r>
            <a:r>
              <a:rPr lang="en-US" b="0" i="0" dirty="0" err="1">
                <a:solidFill>
                  <a:srgbClr val="273239"/>
                </a:solidFill>
                <a:effectLst/>
                <a:highlight>
                  <a:srgbClr val="FFFFFF"/>
                </a:highlight>
                <a:latin typeface="Nunito" pitchFamily="2" charset="0"/>
              </a:rPr>
              <a:t>Softmax</a:t>
            </a:r>
            <a:r>
              <a:rPr lang="en-US" b="0" i="0" dirty="0">
                <a:solidFill>
                  <a:srgbClr val="273239"/>
                </a:solidFill>
                <a:effectLst/>
                <a:highlight>
                  <a:srgbClr val="FFFFFF"/>
                </a:highlight>
                <a:latin typeface="Nunito" pitchFamily="2" charset="0"/>
              </a:rPr>
              <a:t> is very useful to predict the probabilities of each classes. </a:t>
            </a:r>
          </a:p>
        </p:txBody>
      </p:sp>
    </p:spTree>
    <p:extLst>
      <p:ext uri="{BB962C8B-B14F-4D97-AF65-F5344CB8AC3E}">
        <p14:creationId xmlns:p14="http://schemas.microsoft.com/office/powerpoint/2010/main" val="755660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Swish Activation Function">
            <a:extLst>
              <a:ext uri="{FF2B5EF4-FFF2-40B4-BE49-F238E27FC236}">
                <a16:creationId xmlns:a16="http://schemas.microsoft.com/office/drawing/2014/main" id="{7078771E-9805-4B4F-58DF-48043E7498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 y="2042042"/>
            <a:ext cx="4915951" cy="4344471"/>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Swish Formula">
            <a:extLst>
              <a:ext uri="{FF2B5EF4-FFF2-40B4-BE49-F238E27FC236}">
                <a16:creationId xmlns:a16="http://schemas.microsoft.com/office/drawing/2014/main" id="{8DEF6247-46EC-BE45-C443-B93D7EC902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13" y="-341367"/>
            <a:ext cx="4551899" cy="30674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5FCD6E1-BB9A-09D3-C255-1F21EED8E2D8}"/>
              </a:ext>
            </a:extLst>
          </p:cNvPr>
          <p:cNvPicPr>
            <a:picLocks noChangeAspect="1"/>
          </p:cNvPicPr>
          <p:nvPr/>
        </p:nvPicPr>
        <p:blipFill>
          <a:blip r:embed="rId4"/>
          <a:stretch>
            <a:fillRect/>
          </a:stretch>
        </p:blipFill>
        <p:spPr>
          <a:xfrm>
            <a:off x="6096000" y="3319048"/>
            <a:ext cx="6182366" cy="3067465"/>
          </a:xfrm>
          <a:prstGeom prst="rect">
            <a:avLst/>
          </a:prstGeom>
        </p:spPr>
      </p:pic>
      <p:pic>
        <p:nvPicPr>
          <p:cNvPr id="8" name="Picture 2" descr="Binary Step Function">
            <a:extLst>
              <a:ext uri="{FF2B5EF4-FFF2-40B4-BE49-F238E27FC236}">
                <a16:creationId xmlns:a16="http://schemas.microsoft.com/office/drawing/2014/main" id="{3B819D47-8989-8985-CF0B-3955E44F573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330" b="7640"/>
          <a:stretch/>
        </p:blipFill>
        <p:spPr bwMode="auto">
          <a:xfrm>
            <a:off x="8644182" y="341117"/>
            <a:ext cx="3547818" cy="2384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Binary Step Function Formula">
            <a:extLst>
              <a:ext uri="{FF2B5EF4-FFF2-40B4-BE49-F238E27FC236}">
                <a16:creationId xmlns:a16="http://schemas.microsoft.com/office/drawing/2014/main" id="{71B09E10-FD68-D817-8AE1-F4C4E6EB47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5088" y="603558"/>
            <a:ext cx="1998875" cy="143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456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Activation Functions and their Derivatives, Activation functions in neural network">
            <a:extLst>
              <a:ext uri="{FF2B5EF4-FFF2-40B4-BE49-F238E27FC236}">
                <a16:creationId xmlns:a16="http://schemas.microsoft.com/office/drawing/2014/main" id="{677B46F5-28E0-2249-8A9E-EC74C36EF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074" y="0"/>
            <a:ext cx="5919788" cy="6474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818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691D2E-911F-8704-6E7E-7B386A7C5638}"/>
              </a:ext>
            </a:extLst>
          </p:cNvPr>
          <p:cNvSpPr txBox="1"/>
          <p:nvPr/>
        </p:nvSpPr>
        <p:spPr>
          <a:xfrm>
            <a:off x="285750" y="171451"/>
            <a:ext cx="11715750" cy="1384995"/>
          </a:xfrm>
          <a:prstGeom prst="rect">
            <a:avLst/>
          </a:prstGeom>
          <a:noFill/>
        </p:spPr>
        <p:txBody>
          <a:bodyPr wrap="square" rtlCol="0">
            <a:spAutoFit/>
          </a:bodyPr>
          <a:lstStyle/>
          <a:p>
            <a:r>
              <a:rPr lang="en-US" sz="2800" dirty="0">
                <a:latin typeface="Aptos" panose="020B0004020202020204" pitchFamily="34" charset="0"/>
              </a:rPr>
              <a:t>Obtain the output of the neuron Y using</a:t>
            </a:r>
          </a:p>
          <a:p>
            <a:pPr marL="400050" indent="-400050">
              <a:buAutoNum type="romanLcParenR"/>
            </a:pPr>
            <a:r>
              <a:rPr lang="en-US" sz="2800" dirty="0">
                <a:latin typeface="Aptos" panose="020B0004020202020204" pitchFamily="34" charset="0"/>
              </a:rPr>
              <a:t>Binary sigmoidal and</a:t>
            </a:r>
          </a:p>
          <a:p>
            <a:pPr marL="400050" indent="-400050">
              <a:buAutoNum type="romanLcParenR"/>
            </a:pPr>
            <a:r>
              <a:rPr lang="en-US" sz="2800" dirty="0">
                <a:latin typeface="Aptos" panose="020B0004020202020204" pitchFamily="34" charset="0"/>
              </a:rPr>
              <a:t>Bipolar sigmoidal activation function</a:t>
            </a:r>
            <a:endParaRPr lang="en-SG" sz="2800" dirty="0">
              <a:latin typeface="Aptos" panose="020B0004020202020204" pitchFamily="34" charset="0"/>
            </a:endParaRPr>
          </a:p>
        </p:txBody>
      </p:sp>
      <p:pic>
        <p:nvPicPr>
          <p:cNvPr id="7" name="Picture 6">
            <a:extLst>
              <a:ext uri="{FF2B5EF4-FFF2-40B4-BE49-F238E27FC236}">
                <a16:creationId xmlns:a16="http://schemas.microsoft.com/office/drawing/2014/main" id="{AC4898D1-AA6C-682B-250A-EAB6363A1AC7}"/>
              </a:ext>
            </a:extLst>
          </p:cNvPr>
          <p:cNvPicPr>
            <a:picLocks noChangeAspect="1"/>
          </p:cNvPicPr>
          <p:nvPr/>
        </p:nvPicPr>
        <p:blipFill>
          <a:blip r:embed="rId2"/>
          <a:stretch>
            <a:fillRect/>
          </a:stretch>
        </p:blipFill>
        <p:spPr>
          <a:xfrm>
            <a:off x="285750" y="1871558"/>
            <a:ext cx="11482439" cy="4357793"/>
          </a:xfrm>
          <a:prstGeom prst="rect">
            <a:avLst/>
          </a:prstGeom>
        </p:spPr>
      </p:pic>
    </p:spTree>
    <p:extLst>
      <p:ext uri="{BB962C8B-B14F-4D97-AF65-F5344CB8AC3E}">
        <p14:creationId xmlns:p14="http://schemas.microsoft.com/office/powerpoint/2010/main" val="2492481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F00F88-27D9-F622-5F33-1F931876986E}"/>
              </a:ext>
            </a:extLst>
          </p:cNvPr>
          <p:cNvPicPr>
            <a:picLocks noChangeAspect="1"/>
          </p:cNvPicPr>
          <p:nvPr/>
        </p:nvPicPr>
        <p:blipFill>
          <a:blip r:embed="rId2"/>
          <a:stretch>
            <a:fillRect/>
          </a:stretch>
        </p:blipFill>
        <p:spPr>
          <a:xfrm>
            <a:off x="272510" y="0"/>
            <a:ext cx="5823490" cy="4143902"/>
          </a:xfrm>
          <a:prstGeom prst="rect">
            <a:avLst/>
          </a:prstGeom>
        </p:spPr>
      </p:pic>
      <p:pic>
        <p:nvPicPr>
          <p:cNvPr id="5" name="Picture 4">
            <a:extLst>
              <a:ext uri="{FF2B5EF4-FFF2-40B4-BE49-F238E27FC236}">
                <a16:creationId xmlns:a16="http://schemas.microsoft.com/office/drawing/2014/main" id="{51B9E21E-B5D5-8422-90F9-2741432FCCA9}"/>
              </a:ext>
            </a:extLst>
          </p:cNvPr>
          <p:cNvPicPr>
            <a:picLocks noChangeAspect="1"/>
          </p:cNvPicPr>
          <p:nvPr/>
        </p:nvPicPr>
        <p:blipFill>
          <a:blip r:embed="rId3"/>
          <a:stretch>
            <a:fillRect/>
          </a:stretch>
        </p:blipFill>
        <p:spPr>
          <a:xfrm>
            <a:off x="6149888" y="0"/>
            <a:ext cx="6042112" cy="4189198"/>
          </a:xfrm>
          <a:prstGeom prst="rect">
            <a:avLst/>
          </a:prstGeom>
        </p:spPr>
      </p:pic>
    </p:spTree>
    <p:extLst>
      <p:ext uri="{BB962C8B-B14F-4D97-AF65-F5344CB8AC3E}">
        <p14:creationId xmlns:p14="http://schemas.microsoft.com/office/powerpoint/2010/main" val="2289983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1E70A8-EADD-8C5E-FA99-A070EBD4FDA5}"/>
              </a:ext>
            </a:extLst>
          </p:cNvPr>
          <p:cNvPicPr>
            <a:picLocks noChangeAspect="1"/>
          </p:cNvPicPr>
          <p:nvPr/>
        </p:nvPicPr>
        <p:blipFill>
          <a:blip r:embed="rId2"/>
          <a:stretch>
            <a:fillRect/>
          </a:stretch>
        </p:blipFill>
        <p:spPr>
          <a:xfrm>
            <a:off x="197973" y="140415"/>
            <a:ext cx="4855899" cy="5176303"/>
          </a:xfrm>
          <a:prstGeom prst="rect">
            <a:avLst/>
          </a:prstGeom>
        </p:spPr>
      </p:pic>
      <p:pic>
        <p:nvPicPr>
          <p:cNvPr id="5" name="Picture 4">
            <a:extLst>
              <a:ext uri="{FF2B5EF4-FFF2-40B4-BE49-F238E27FC236}">
                <a16:creationId xmlns:a16="http://schemas.microsoft.com/office/drawing/2014/main" id="{77A836AB-8CC5-D721-C8FB-2D9468A4D9A0}"/>
              </a:ext>
            </a:extLst>
          </p:cNvPr>
          <p:cNvPicPr>
            <a:picLocks noChangeAspect="1"/>
          </p:cNvPicPr>
          <p:nvPr/>
        </p:nvPicPr>
        <p:blipFill>
          <a:blip r:embed="rId3"/>
          <a:stretch>
            <a:fillRect/>
          </a:stretch>
        </p:blipFill>
        <p:spPr>
          <a:xfrm>
            <a:off x="6096000" y="81497"/>
            <a:ext cx="5303980" cy="2568163"/>
          </a:xfrm>
          <a:prstGeom prst="rect">
            <a:avLst/>
          </a:prstGeom>
        </p:spPr>
      </p:pic>
      <p:pic>
        <p:nvPicPr>
          <p:cNvPr id="7" name="Picture 6">
            <a:extLst>
              <a:ext uri="{FF2B5EF4-FFF2-40B4-BE49-F238E27FC236}">
                <a16:creationId xmlns:a16="http://schemas.microsoft.com/office/drawing/2014/main" id="{9DD493DF-D418-C18F-72ED-0B87D41989B2}"/>
              </a:ext>
            </a:extLst>
          </p:cNvPr>
          <p:cNvPicPr>
            <a:picLocks noChangeAspect="1"/>
          </p:cNvPicPr>
          <p:nvPr/>
        </p:nvPicPr>
        <p:blipFill>
          <a:blip r:embed="rId4"/>
          <a:stretch>
            <a:fillRect/>
          </a:stretch>
        </p:blipFill>
        <p:spPr>
          <a:xfrm>
            <a:off x="7101094" y="2649660"/>
            <a:ext cx="3541767" cy="2120548"/>
          </a:xfrm>
          <a:prstGeom prst="rect">
            <a:avLst/>
          </a:prstGeom>
        </p:spPr>
      </p:pic>
    </p:spTree>
    <p:extLst>
      <p:ext uri="{BB962C8B-B14F-4D97-AF65-F5344CB8AC3E}">
        <p14:creationId xmlns:p14="http://schemas.microsoft.com/office/powerpoint/2010/main" val="3192779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955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350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057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C58A4D3-73C5-5F9C-2360-0F5C5F912E95}"/>
              </a:ext>
            </a:extLst>
          </p:cNvPr>
          <p:cNvSpPr txBox="1"/>
          <p:nvPr/>
        </p:nvSpPr>
        <p:spPr>
          <a:xfrm>
            <a:off x="250030" y="157073"/>
            <a:ext cx="11337133" cy="461665"/>
          </a:xfrm>
          <a:prstGeom prst="rect">
            <a:avLst/>
          </a:prstGeom>
          <a:noFill/>
        </p:spPr>
        <p:txBody>
          <a:bodyPr wrap="square">
            <a:spAutoFit/>
          </a:bodyPr>
          <a:lstStyle/>
          <a:p>
            <a:pPr algn="just"/>
            <a:r>
              <a:rPr lang="en-US" sz="2400" i="0" dirty="0">
                <a:solidFill>
                  <a:srgbClr val="333333"/>
                </a:solidFill>
                <a:effectLst/>
                <a:highlight>
                  <a:srgbClr val="FFFFFF"/>
                </a:highlight>
                <a:latin typeface="Aptos" panose="020B0004020202020204" pitchFamily="34" charset="0"/>
              </a:rPr>
              <a:t>The typical Artificial Neural Network looks something like the given figure.</a:t>
            </a:r>
          </a:p>
        </p:txBody>
      </p:sp>
      <p:pic>
        <p:nvPicPr>
          <p:cNvPr id="2050" name="Picture 2" descr="What is Artificial Neural Network">
            <a:extLst>
              <a:ext uri="{FF2B5EF4-FFF2-40B4-BE49-F238E27FC236}">
                <a16:creationId xmlns:a16="http://schemas.microsoft.com/office/drawing/2014/main" id="{F4C35990-826C-91E2-B211-A17689E7E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994" y="795885"/>
            <a:ext cx="7131158" cy="336590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6E9F25-989A-8D31-2525-BE210FA3EE8F}"/>
              </a:ext>
            </a:extLst>
          </p:cNvPr>
          <p:cNvSpPr txBox="1"/>
          <p:nvPr/>
        </p:nvSpPr>
        <p:spPr>
          <a:xfrm>
            <a:off x="250030" y="4874559"/>
            <a:ext cx="11722895" cy="707886"/>
          </a:xfrm>
          <a:prstGeom prst="rect">
            <a:avLst/>
          </a:prstGeom>
          <a:noFill/>
        </p:spPr>
        <p:txBody>
          <a:bodyPr wrap="square">
            <a:spAutoFit/>
          </a:bodyPr>
          <a:lstStyle/>
          <a:p>
            <a:pPr marL="342900" indent="-342900" algn="just">
              <a:buFont typeface="Wingdings" panose="05000000000000000000" pitchFamily="2" charset="2"/>
              <a:buChar char="ü"/>
            </a:pPr>
            <a:r>
              <a:rPr lang="en-SG" sz="2000" b="0" i="0" dirty="0">
                <a:solidFill>
                  <a:srgbClr val="333333"/>
                </a:solidFill>
                <a:effectLst/>
                <a:highlight>
                  <a:srgbClr val="FFFFFF"/>
                </a:highlight>
                <a:latin typeface="Aptos" panose="020B0004020202020204" pitchFamily="34" charset="0"/>
              </a:rPr>
              <a:t>Dendrites from Biological Neural Network represent inputs in Artificial Neural Networks, cell nucleus represents Nodes, synapse represents Weights, and Axon represents Output.</a:t>
            </a:r>
          </a:p>
        </p:txBody>
      </p:sp>
      <p:pic>
        <p:nvPicPr>
          <p:cNvPr id="2" name="Picture 4" descr="What is Artificial Neural Network">
            <a:extLst>
              <a:ext uri="{FF2B5EF4-FFF2-40B4-BE49-F238E27FC236}">
                <a16:creationId xmlns:a16="http://schemas.microsoft.com/office/drawing/2014/main" id="{FCF831E3-4416-B8BE-EAD1-C380109984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99"/>
          <a:stretch/>
        </p:blipFill>
        <p:spPr bwMode="auto">
          <a:xfrm>
            <a:off x="7835294" y="2148312"/>
            <a:ext cx="1498511" cy="876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897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254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290" name="Picture 2" descr="Weight and Bias in ANN.">
            <a:extLst>
              <a:ext uri="{FF2B5EF4-FFF2-40B4-BE49-F238E27FC236}">
                <a16:creationId xmlns:a16="http://schemas.microsoft.com/office/drawing/2014/main" id="{0F7DCD33-BAC9-2357-DDD0-C2EB282B80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29" t="8038" r="11005" b="16514"/>
          <a:stretch/>
        </p:blipFill>
        <p:spPr bwMode="auto">
          <a:xfrm>
            <a:off x="952107" y="131975"/>
            <a:ext cx="8173040" cy="36145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6830826-CBD6-29BA-0A34-3A9D69BF174C}"/>
                  </a:ext>
                </a:extLst>
              </p:cNvPr>
              <p:cNvSpPr txBox="1"/>
              <p:nvPr/>
            </p:nvSpPr>
            <p:spPr>
              <a:xfrm>
                <a:off x="942680" y="4119513"/>
                <a:ext cx="5618376" cy="1200329"/>
              </a:xfrm>
              <a:prstGeom prst="rect">
                <a:avLst/>
              </a:prstGeom>
              <a:noFill/>
            </p:spPr>
            <p:txBody>
              <a:bodyPr wrap="square" rtlCol="0">
                <a:spAutoFit/>
              </a:bodyPr>
              <a:lstStyle/>
              <a:p>
                <a:r>
                  <a:rPr lang="en-US" dirty="0"/>
                  <a:t>Y</a:t>
                </a:r>
                <a:r>
                  <a:rPr lang="en-US" baseline="-25000" dirty="0"/>
                  <a:t>in</a:t>
                </a:r>
                <a:r>
                  <a:rPr lang="en-US" dirty="0"/>
                  <a:t> = x1*w1 + x2*w2 + x3*w2 + …… + </a:t>
                </a:r>
                <a:r>
                  <a:rPr lang="en-US" dirty="0" err="1"/>
                  <a:t>xn</a:t>
                </a:r>
                <a:r>
                  <a:rPr lang="en-US" dirty="0"/>
                  <a:t>*</a:t>
                </a:r>
                <a:r>
                  <a:rPr lang="en-US" dirty="0" err="1"/>
                  <a:t>wn</a:t>
                </a:r>
                <a:r>
                  <a:rPr lang="en-US" dirty="0"/>
                  <a:t> + b</a:t>
                </a:r>
              </a:p>
              <a:p>
                <a:r>
                  <a:rPr lang="en-US" dirty="0"/>
                  <a:t>Y</a:t>
                </a:r>
                <a:r>
                  <a:rPr lang="en-US" baseline="-25000" dirty="0"/>
                  <a:t>in</a:t>
                </a:r>
                <a:r>
                  <a:rPr lang="en-US" dirty="0"/>
                  <a:t> = </a:t>
                </a:r>
                <a14:m>
                  <m:oMath xmlns:m="http://schemas.openxmlformats.org/officeDocument/2006/math">
                    <m:r>
                      <a:rPr lang="en-US" i="1" smtClean="0">
                        <a:latin typeface="Cambria Math" panose="02040503050406030204" pitchFamily="18" charset="0"/>
                      </a:rPr>
                      <m:t>𝛴</m:t>
                    </m:r>
                    <m:r>
                      <a:rPr lang="en-US" b="0" i="0" smtClean="0">
                        <a:latin typeface="Cambria Math" panose="02040503050406030204" pitchFamily="18" charset="0"/>
                      </a:rPr>
                      <m:t>(</m:t>
                    </m:r>
                  </m:oMath>
                </a14:m>
                <a:r>
                  <a:rPr lang="en-US" dirty="0"/>
                  <a:t>xi * </a:t>
                </a:r>
                <a:r>
                  <a:rPr lang="en-US" dirty="0" err="1"/>
                  <a:t>wi</a:t>
                </a:r>
                <a:r>
                  <a:rPr lang="en-US" dirty="0"/>
                  <a:t>) + b</a:t>
                </a:r>
              </a:p>
              <a:p>
                <a:endParaRPr lang="en-US" dirty="0"/>
              </a:p>
              <a:p>
                <a:r>
                  <a:rPr lang="en-US" dirty="0"/>
                  <a:t>Y</a:t>
                </a:r>
                <a:r>
                  <a:rPr lang="en-US" baseline="-25000" dirty="0"/>
                  <a:t>in</a:t>
                </a:r>
                <a:r>
                  <a:rPr lang="en-US" dirty="0"/>
                  <a:t> =</a:t>
                </a:r>
                <a:endParaRPr lang="en-SG" dirty="0"/>
              </a:p>
            </p:txBody>
          </p:sp>
        </mc:Choice>
        <mc:Fallback>
          <p:sp>
            <p:nvSpPr>
              <p:cNvPr id="4" name="TextBox 3">
                <a:extLst>
                  <a:ext uri="{FF2B5EF4-FFF2-40B4-BE49-F238E27FC236}">
                    <a16:creationId xmlns:a16="http://schemas.microsoft.com/office/drawing/2014/main" id="{26830826-CBD6-29BA-0A34-3A9D69BF174C}"/>
                  </a:ext>
                </a:extLst>
              </p:cNvPr>
              <p:cNvSpPr txBox="1">
                <a:spLocks noRot="1" noChangeAspect="1" noMove="1" noResize="1" noEditPoints="1" noAdjustHandles="1" noChangeArrowheads="1" noChangeShapeType="1" noTextEdit="1"/>
              </p:cNvSpPr>
              <p:nvPr/>
            </p:nvSpPr>
            <p:spPr>
              <a:xfrm>
                <a:off x="942680" y="4119513"/>
                <a:ext cx="5618376" cy="1200329"/>
              </a:xfrm>
              <a:prstGeom prst="rect">
                <a:avLst/>
              </a:prstGeom>
              <a:blipFill>
                <a:blip r:embed="rId3"/>
                <a:stretch>
                  <a:fillRect l="-977" t="-3046" b="-7107"/>
                </a:stretch>
              </a:blipFill>
            </p:spPr>
            <p:txBody>
              <a:bodyPr/>
              <a:lstStyle/>
              <a:p>
                <a:r>
                  <a:rPr lang="en-SG">
                    <a:noFill/>
                  </a:rPr>
                  <a:t> </a:t>
                </a:r>
              </a:p>
            </p:txBody>
          </p:sp>
        </mc:Fallback>
      </mc:AlternateContent>
      <p:pic>
        <p:nvPicPr>
          <p:cNvPr id="5" name="Picture 4" descr="What is Artificial Neural Network">
            <a:extLst>
              <a:ext uri="{FF2B5EF4-FFF2-40B4-BE49-F238E27FC236}">
                <a16:creationId xmlns:a16="http://schemas.microsoft.com/office/drawing/2014/main" id="{E5B47D61-8A5A-1D9D-7860-98F89A1BF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299"/>
          <a:stretch/>
        </p:blipFill>
        <p:spPr bwMode="auto">
          <a:xfrm>
            <a:off x="1640263" y="4719677"/>
            <a:ext cx="1498511" cy="8761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069C744-6E0D-95A7-59D1-3B3C57F72008}"/>
              </a:ext>
            </a:extLst>
          </p:cNvPr>
          <p:cNvSpPr txBox="1"/>
          <p:nvPr/>
        </p:nvSpPr>
        <p:spPr>
          <a:xfrm>
            <a:off x="5580668" y="1939263"/>
            <a:ext cx="1237266" cy="369332"/>
          </a:xfrm>
          <a:prstGeom prst="rect">
            <a:avLst/>
          </a:prstGeom>
          <a:noFill/>
        </p:spPr>
        <p:txBody>
          <a:bodyPr wrap="square">
            <a:spAutoFit/>
          </a:bodyPr>
          <a:lstStyle/>
          <a:p>
            <a:r>
              <a:rPr lang="en-US" dirty="0"/>
              <a:t>Y</a:t>
            </a:r>
            <a:r>
              <a:rPr lang="en-US" baseline="-25000" dirty="0"/>
              <a:t>in</a:t>
            </a:r>
            <a:endParaRPr lang="en-SG" baseline="-25000" dirty="0"/>
          </a:p>
        </p:txBody>
      </p:sp>
      <p:sp>
        <p:nvSpPr>
          <p:cNvPr id="9" name="TextBox 8">
            <a:extLst>
              <a:ext uri="{FF2B5EF4-FFF2-40B4-BE49-F238E27FC236}">
                <a16:creationId xmlns:a16="http://schemas.microsoft.com/office/drawing/2014/main" id="{99B3B0E7-BFD5-5DF8-5C4E-947B3928393C}"/>
              </a:ext>
            </a:extLst>
          </p:cNvPr>
          <p:cNvSpPr txBox="1"/>
          <p:nvPr/>
        </p:nvSpPr>
        <p:spPr>
          <a:xfrm>
            <a:off x="5220270" y="4778998"/>
            <a:ext cx="6103854" cy="461665"/>
          </a:xfrm>
          <a:prstGeom prst="rect">
            <a:avLst/>
          </a:prstGeom>
          <a:noFill/>
        </p:spPr>
        <p:txBody>
          <a:bodyPr wrap="square">
            <a:spAutoFit/>
          </a:bodyPr>
          <a:lstStyle/>
          <a:p>
            <a:r>
              <a:rPr lang="en-US" sz="2400" dirty="0" err="1">
                <a:latin typeface="Aptos" panose="020B0004020202020204" pitchFamily="34" charset="0"/>
              </a:rPr>
              <a:t>Y</a:t>
            </a:r>
            <a:r>
              <a:rPr lang="en-US" sz="2400" baseline="-25000" dirty="0" err="1">
                <a:latin typeface="Aptos" panose="020B0004020202020204" pitchFamily="34" charset="0"/>
              </a:rPr>
              <a:t>out</a:t>
            </a:r>
            <a:r>
              <a:rPr lang="en-US" sz="2400" dirty="0">
                <a:latin typeface="Aptos" panose="020B0004020202020204" pitchFamily="34" charset="0"/>
              </a:rPr>
              <a:t>= f(Y</a:t>
            </a:r>
            <a:r>
              <a:rPr lang="en-US" sz="2400" baseline="-25000" dirty="0">
                <a:latin typeface="Aptos" panose="020B0004020202020204" pitchFamily="34" charset="0"/>
              </a:rPr>
              <a:t>in</a:t>
            </a:r>
            <a:r>
              <a:rPr lang="en-US" sz="2400" dirty="0">
                <a:latin typeface="Aptos" panose="020B0004020202020204" pitchFamily="34" charset="0"/>
              </a:rPr>
              <a:t> )       </a:t>
            </a:r>
            <a:endParaRPr lang="en-SG" sz="2400" baseline="-25000" dirty="0">
              <a:latin typeface="Aptos" panose="020B0004020202020204" pitchFamily="34" charset="0"/>
            </a:endParaRPr>
          </a:p>
        </p:txBody>
      </p:sp>
    </p:spTree>
    <p:extLst>
      <p:ext uri="{BB962C8B-B14F-4D97-AF65-F5344CB8AC3E}">
        <p14:creationId xmlns:p14="http://schemas.microsoft.com/office/powerpoint/2010/main" val="411931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C16CFC-433E-2682-F85D-66CD1229CBF8}"/>
              </a:ext>
            </a:extLst>
          </p:cNvPr>
          <p:cNvPicPr>
            <a:picLocks noChangeAspect="1"/>
          </p:cNvPicPr>
          <p:nvPr/>
        </p:nvPicPr>
        <p:blipFill rotWithShape="1">
          <a:blip r:embed="rId2"/>
          <a:srcRect l="7052" t="9794" r="7278" b="12680"/>
          <a:stretch/>
        </p:blipFill>
        <p:spPr>
          <a:xfrm>
            <a:off x="928539" y="603314"/>
            <a:ext cx="6980550" cy="4737701"/>
          </a:xfrm>
          <a:prstGeom prst="rect">
            <a:avLst/>
          </a:prstGeom>
        </p:spPr>
      </p:pic>
    </p:spTree>
    <p:extLst>
      <p:ext uri="{BB962C8B-B14F-4D97-AF65-F5344CB8AC3E}">
        <p14:creationId xmlns:p14="http://schemas.microsoft.com/office/powerpoint/2010/main" val="74327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88C8F9-D2AB-D84C-43DE-6D6FEAE6F935}"/>
              </a:ext>
            </a:extLst>
          </p:cNvPr>
          <p:cNvPicPr>
            <a:picLocks noChangeAspect="1"/>
          </p:cNvPicPr>
          <p:nvPr/>
        </p:nvPicPr>
        <p:blipFill rotWithShape="1">
          <a:blip r:embed="rId2"/>
          <a:srcRect t="12074" b="12313"/>
          <a:stretch/>
        </p:blipFill>
        <p:spPr>
          <a:xfrm>
            <a:off x="1036949" y="392446"/>
            <a:ext cx="8889476" cy="3360773"/>
          </a:xfrm>
          <a:prstGeom prst="rect">
            <a:avLst/>
          </a:prstGeom>
        </p:spPr>
      </p:pic>
      <p:graphicFrame>
        <p:nvGraphicFramePr>
          <p:cNvPr id="6" name="Table 5">
            <a:extLst>
              <a:ext uri="{FF2B5EF4-FFF2-40B4-BE49-F238E27FC236}">
                <a16:creationId xmlns:a16="http://schemas.microsoft.com/office/drawing/2014/main" id="{93742F85-78CD-B4C9-DADC-29A30F695FB3}"/>
              </a:ext>
            </a:extLst>
          </p:cNvPr>
          <p:cNvGraphicFramePr>
            <a:graphicFrameLocks noGrp="1"/>
          </p:cNvGraphicFramePr>
          <p:nvPr>
            <p:extLst>
              <p:ext uri="{D42A27DB-BD31-4B8C-83A1-F6EECF244321}">
                <p14:modId xmlns:p14="http://schemas.microsoft.com/office/powerpoint/2010/main" val="2813681676"/>
              </p:ext>
            </p:extLst>
          </p:nvPr>
        </p:nvGraphicFramePr>
        <p:xfrm>
          <a:off x="1130038" y="3919040"/>
          <a:ext cx="9304256" cy="2804160"/>
        </p:xfrm>
        <a:graphic>
          <a:graphicData uri="http://schemas.openxmlformats.org/drawingml/2006/table">
            <a:tbl>
              <a:tblPr/>
              <a:tblGrid>
                <a:gridCol w="4652128">
                  <a:extLst>
                    <a:ext uri="{9D8B030D-6E8A-4147-A177-3AD203B41FA5}">
                      <a16:colId xmlns:a16="http://schemas.microsoft.com/office/drawing/2014/main" val="2103562463"/>
                    </a:ext>
                  </a:extLst>
                </a:gridCol>
                <a:gridCol w="4652128">
                  <a:extLst>
                    <a:ext uri="{9D8B030D-6E8A-4147-A177-3AD203B41FA5}">
                      <a16:colId xmlns:a16="http://schemas.microsoft.com/office/drawing/2014/main" val="1829523627"/>
                    </a:ext>
                  </a:extLst>
                </a:gridCol>
              </a:tblGrid>
              <a:tr h="441749">
                <a:tc>
                  <a:txBody>
                    <a:bodyPr/>
                    <a:lstStyle/>
                    <a:p>
                      <a:pPr algn="l" fontAlgn="t"/>
                      <a:r>
                        <a:rPr lang="en-SG" sz="2800" dirty="0">
                          <a:solidFill>
                            <a:srgbClr val="000000"/>
                          </a:solidFill>
                          <a:effectLst/>
                          <a:highlight>
                            <a:srgbClr val="C7CCBE"/>
                          </a:highlight>
                          <a:latin typeface="times new roman" panose="02020603050405020304" pitchFamily="18" charset="0"/>
                        </a:rPr>
                        <a:t>Biological Neural Network</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CCBE"/>
                    </a:solidFill>
                  </a:tcPr>
                </a:tc>
                <a:tc>
                  <a:txBody>
                    <a:bodyPr/>
                    <a:lstStyle/>
                    <a:p>
                      <a:pPr algn="l" fontAlgn="t"/>
                      <a:r>
                        <a:rPr lang="en-SG" sz="2800" dirty="0">
                          <a:solidFill>
                            <a:srgbClr val="000000"/>
                          </a:solidFill>
                          <a:effectLst/>
                          <a:highlight>
                            <a:srgbClr val="C7CCBE"/>
                          </a:highlight>
                          <a:latin typeface="times new roman" panose="02020603050405020304" pitchFamily="18" charset="0"/>
                        </a:rPr>
                        <a:t>Artificial Neural Network</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CCBE"/>
                    </a:solidFill>
                  </a:tcPr>
                </a:tc>
                <a:extLst>
                  <a:ext uri="{0D108BD9-81ED-4DB2-BD59-A6C34878D82A}">
                    <a16:rowId xmlns:a16="http://schemas.microsoft.com/office/drawing/2014/main" val="2394743542"/>
                  </a:ext>
                </a:extLst>
              </a:tr>
              <a:tr h="486420">
                <a:tc>
                  <a:txBody>
                    <a:bodyPr/>
                    <a:lstStyle/>
                    <a:p>
                      <a:pPr algn="just" fontAlgn="t"/>
                      <a:r>
                        <a:rPr lang="en-SG" sz="2800">
                          <a:solidFill>
                            <a:srgbClr val="333333"/>
                          </a:solidFill>
                          <a:effectLst/>
                          <a:latin typeface="inter-regular"/>
                        </a:rPr>
                        <a:t>Dendrites</a:t>
                      </a: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SG" sz="2800">
                          <a:solidFill>
                            <a:srgbClr val="333333"/>
                          </a:solidFill>
                          <a:effectLst/>
                          <a:latin typeface="inter-regular"/>
                        </a:rPr>
                        <a:t>Inputs</a:t>
                      </a: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12495984"/>
                  </a:ext>
                </a:extLst>
              </a:tr>
              <a:tr h="356093">
                <a:tc>
                  <a:txBody>
                    <a:bodyPr/>
                    <a:lstStyle/>
                    <a:p>
                      <a:pPr algn="just" fontAlgn="t"/>
                      <a:r>
                        <a:rPr lang="en-SG" sz="2800">
                          <a:solidFill>
                            <a:srgbClr val="333333"/>
                          </a:solidFill>
                          <a:effectLst/>
                          <a:latin typeface="inter-regular"/>
                        </a:rPr>
                        <a:t>Cell nucleus</a:t>
                      </a: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1EB"/>
                    </a:solidFill>
                  </a:tcPr>
                </a:tc>
                <a:tc>
                  <a:txBody>
                    <a:bodyPr/>
                    <a:lstStyle/>
                    <a:p>
                      <a:pPr algn="just" fontAlgn="t"/>
                      <a:r>
                        <a:rPr lang="en-SG" sz="2800" dirty="0">
                          <a:solidFill>
                            <a:srgbClr val="333333"/>
                          </a:solidFill>
                          <a:effectLst/>
                          <a:latin typeface="inter-regular"/>
                        </a:rPr>
                        <a:t>Nodes</a:t>
                      </a: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1EB"/>
                    </a:solidFill>
                  </a:tcPr>
                </a:tc>
                <a:extLst>
                  <a:ext uri="{0D108BD9-81ED-4DB2-BD59-A6C34878D82A}">
                    <a16:rowId xmlns:a16="http://schemas.microsoft.com/office/drawing/2014/main" val="1042259533"/>
                  </a:ext>
                </a:extLst>
              </a:tr>
              <a:tr h="276907">
                <a:tc>
                  <a:txBody>
                    <a:bodyPr/>
                    <a:lstStyle/>
                    <a:p>
                      <a:pPr algn="just" fontAlgn="t"/>
                      <a:r>
                        <a:rPr lang="en-SG" sz="2800">
                          <a:solidFill>
                            <a:srgbClr val="333333"/>
                          </a:solidFill>
                          <a:effectLst/>
                          <a:latin typeface="inter-regular"/>
                        </a:rPr>
                        <a:t>Synapse</a:t>
                      </a: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SG" sz="2800" dirty="0">
                          <a:solidFill>
                            <a:srgbClr val="333333"/>
                          </a:solidFill>
                          <a:effectLst/>
                          <a:latin typeface="inter-regular"/>
                        </a:rPr>
                        <a:t>Weights</a:t>
                      </a: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60030220"/>
                  </a:ext>
                </a:extLst>
              </a:tr>
              <a:tr h="416427">
                <a:tc>
                  <a:txBody>
                    <a:bodyPr/>
                    <a:lstStyle/>
                    <a:p>
                      <a:pPr algn="just" fontAlgn="t"/>
                      <a:r>
                        <a:rPr lang="en-SG" sz="2800">
                          <a:solidFill>
                            <a:srgbClr val="333333"/>
                          </a:solidFill>
                          <a:effectLst/>
                          <a:latin typeface="inter-regular"/>
                        </a:rPr>
                        <a:t>Axon</a:t>
                      </a: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1EB"/>
                    </a:solidFill>
                  </a:tcPr>
                </a:tc>
                <a:tc>
                  <a:txBody>
                    <a:bodyPr/>
                    <a:lstStyle/>
                    <a:p>
                      <a:pPr algn="just" fontAlgn="t"/>
                      <a:r>
                        <a:rPr lang="en-SG" sz="2800" dirty="0">
                          <a:solidFill>
                            <a:srgbClr val="333333"/>
                          </a:solidFill>
                          <a:effectLst/>
                          <a:latin typeface="inter-regular"/>
                        </a:rPr>
                        <a:t>Output</a:t>
                      </a: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1EB"/>
                    </a:solidFill>
                  </a:tcPr>
                </a:tc>
                <a:extLst>
                  <a:ext uri="{0D108BD9-81ED-4DB2-BD59-A6C34878D82A}">
                    <a16:rowId xmlns:a16="http://schemas.microsoft.com/office/drawing/2014/main" val="2839865867"/>
                  </a:ext>
                </a:extLst>
              </a:tr>
            </a:tbl>
          </a:graphicData>
        </a:graphic>
      </p:graphicFrame>
      <p:sp>
        <p:nvSpPr>
          <p:cNvPr id="8" name="TextBox 7">
            <a:extLst>
              <a:ext uri="{FF2B5EF4-FFF2-40B4-BE49-F238E27FC236}">
                <a16:creationId xmlns:a16="http://schemas.microsoft.com/office/drawing/2014/main" id="{56533E5D-BA6D-DF0E-9082-18DDD8968474}"/>
              </a:ext>
            </a:extLst>
          </p:cNvPr>
          <p:cNvSpPr txBox="1"/>
          <p:nvPr/>
        </p:nvSpPr>
        <p:spPr>
          <a:xfrm>
            <a:off x="847627" y="30149"/>
            <a:ext cx="9586667" cy="369332"/>
          </a:xfrm>
          <a:prstGeom prst="rect">
            <a:avLst/>
          </a:prstGeom>
          <a:noFill/>
        </p:spPr>
        <p:txBody>
          <a:bodyPr wrap="square">
            <a:spAutoFit/>
          </a:bodyPr>
          <a:lstStyle/>
          <a:p>
            <a:pPr marL="342900" indent="-342900" algn="just">
              <a:buFont typeface="Wingdings" panose="05000000000000000000" pitchFamily="2" charset="2"/>
              <a:buChar char="ü"/>
            </a:pPr>
            <a:r>
              <a:rPr lang="en-SG" sz="1800" b="0" i="0" dirty="0">
                <a:solidFill>
                  <a:srgbClr val="333333"/>
                </a:solidFill>
                <a:effectLst/>
                <a:highlight>
                  <a:srgbClr val="FFFFFF"/>
                </a:highlight>
                <a:latin typeface="Aptos" panose="020B0004020202020204" pitchFamily="34" charset="0"/>
              </a:rPr>
              <a:t>Relationship between Biological neural network and artificial neural network:</a:t>
            </a:r>
          </a:p>
        </p:txBody>
      </p:sp>
    </p:spTree>
    <p:extLst>
      <p:ext uri="{BB962C8B-B14F-4D97-AF65-F5344CB8AC3E}">
        <p14:creationId xmlns:p14="http://schemas.microsoft.com/office/powerpoint/2010/main" val="2871310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EB970C-0FF3-ED2C-6712-07AB2495CE1A}"/>
              </a:ext>
            </a:extLst>
          </p:cNvPr>
          <p:cNvSpPr txBox="1"/>
          <p:nvPr/>
        </p:nvSpPr>
        <p:spPr>
          <a:xfrm>
            <a:off x="245097" y="393020"/>
            <a:ext cx="11563012" cy="4154984"/>
          </a:xfrm>
          <a:prstGeom prst="rect">
            <a:avLst/>
          </a:prstGeom>
          <a:noFill/>
        </p:spPr>
        <p:txBody>
          <a:bodyPr wrap="square">
            <a:spAutoFit/>
          </a:bodyPr>
          <a:lstStyle/>
          <a:p>
            <a:pPr marL="342900" indent="-342900" algn="just">
              <a:buFont typeface="Wingdings" panose="05000000000000000000" pitchFamily="2" charset="2"/>
              <a:buChar char="ü"/>
            </a:pPr>
            <a:r>
              <a:rPr lang="en-US" sz="2400" b="0" i="0" dirty="0">
                <a:solidFill>
                  <a:srgbClr val="333333"/>
                </a:solidFill>
                <a:effectLst/>
                <a:latin typeface="Aptos" panose="020B0004020202020204" pitchFamily="34" charset="0"/>
              </a:rPr>
              <a:t>An </a:t>
            </a:r>
            <a:r>
              <a:rPr lang="en-US" sz="2400" b="1" i="0" dirty="0">
                <a:solidFill>
                  <a:srgbClr val="333333"/>
                </a:solidFill>
                <a:effectLst/>
                <a:latin typeface="Aptos" panose="020B0004020202020204" pitchFamily="34" charset="0"/>
              </a:rPr>
              <a:t>Artificial Neural Network</a:t>
            </a:r>
            <a:r>
              <a:rPr lang="en-US" sz="2400" b="0" i="0" dirty="0">
                <a:solidFill>
                  <a:srgbClr val="333333"/>
                </a:solidFill>
                <a:effectLst/>
                <a:latin typeface="Aptos" panose="020B0004020202020204" pitchFamily="34" charset="0"/>
              </a:rPr>
              <a:t> in the field of </a:t>
            </a:r>
            <a:r>
              <a:rPr lang="en-US" sz="2400" b="1" i="0" dirty="0">
                <a:solidFill>
                  <a:srgbClr val="333333"/>
                </a:solidFill>
                <a:effectLst/>
                <a:latin typeface="Aptos" panose="020B0004020202020204" pitchFamily="34" charset="0"/>
              </a:rPr>
              <a:t>Artificial intelligence</a:t>
            </a:r>
            <a:r>
              <a:rPr lang="en-US" sz="2400" b="0" i="0" dirty="0">
                <a:solidFill>
                  <a:srgbClr val="333333"/>
                </a:solidFill>
                <a:effectLst/>
                <a:latin typeface="Aptos" panose="020B0004020202020204" pitchFamily="34" charset="0"/>
              </a:rPr>
              <a:t> where it attempts to mimic the network of neurons makes up a human brain so that computers will have an option to understand things and make decisions in a human-like manner. </a:t>
            </a:r>
          </a:p>
          <a:p>
            <a:pPr marL="342900" indent="-342900" algn="just">
              <a:buFont typeface="Wingdings" panose="05000000000000000000" pitchFamily="2" charset="2"/>
              <a:buChar char="ü"/>
            </a:pPr>
            <a:r>
              <a:rPr lang="en-US" sz="2400" b="0" i="0" dirty="0">
                <a:solidFill>
                  <a:srgbClr val="333333"/>
                </a:solidFill>
                <a:effectLst/>
                <a:latin typeface="Aptos" panose="020B0004020202020204" pitchFamily="34" charset="0"/>
              </a:rPr>
              <a:t>The artificial neural network is designed by programming computers to behave simply like interconnected brain cells.</a:t>
            </a:r>
          </a:p>
          <a:p>
            <a:pPr marL="342900" indent="-342900" algn="just">
              <a:buFont typeface="Wingdings" panose="05000000000000000000" pitchFamily="2" charset="2"/>
              <a:buChar char="ü"/>
            </a:pPr>
            <a:r>
              <a:rPr lang="en-US" sz="2400" b="0" i="0" dirty="0">
                <a:solidFill>
                  <a:srgbClr val="333333"/>
                </a:solidFill>
                <a:effectLst/>
                <a:highlight>
                  <a:srgbClr val="FFFFFF"/>
                </a:highlight>
                <a:latin typeface="Aptos" panose="020B0004020202020204" pitchFamily="34" charset="0"/>
              </a:rPr>
              <a:t>There are around 1000 billion neurons in the human brain. Each neuron has an association point somewhere in the range of 1,000 and 100,000. </a:t>
            </a:r>
          </a:p>
          <a:p>
            <a:pPr marL="342900" indent="-342900" algn="just">
              <a:buFont typeface="Wingdings" panose="05000000000000000000" pitchFamily="2" charset="2"/>
              <a:buChar char="ü"/>
            </a:pPr>
            <a:r>
              <a:rPr lang="en-US" sz="2400" b="0" i="0" dirty="0">
                <a:solidFill>
                  <a:srgbClr val="333333"/>
                </a:solidFill>
                <a:effectLst/>
                <a:highlight>
                  <a:srgbClr val="FFFFFF"/>
                </a:highlight>
                <a:latin typeface="Aptos" panose="020B0004020202020204" pitchFamily="34" charset="0"/>
              </a:rPr>
              <a:t>In the human brain, data is stored in such a manner as to be distributed, and we can extract more than one piece of this data when necessary from our memory parallelly. We can say that the human brain is made up of incredibly amazing parallel processors.</a:t>
            </a:r>
          </a:p>
        </p:txBody>
      </p:sp>
    </p:spTree>
    <p:extLst>
      <p:ext uri="{BB962C8B-B14F-4D97-AF65-F5344CB8AC3E}">
        <p14:creationId xmlns:p14="http://schemas.microsoft.com/office/powerpoint/2010/main" val="4234375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FEA1B5-CC6C-9171-3E76-5CAD740BDC8B}"/>
              </a:ext>
            </a:extLst>
          </p:cNvPr>
          <p:cNvSpPr txBox="1"/>
          <p:nvPr/>
        </p:nvSpPr>
        <p:spPr>
          <a:xfrm>
            <a:off x="270271" y="117466"/>
            <a:ext cx="11651458" cy="1846659"/>
          </a:xfrm>
          <a:prstGeom prst="rect">
            <a:avLst/>
          </a:prstGeom>
          <a:noFill/>
        </p:spPr>
        <p:txBody>
          <a:bodyPr wrap="square">
            <a:spAutoFit/>
          </a:bodyPr>
          <a:lstStyle/>
          <a:p>
            <a:pPr algn="just"/>
            <a:r>
              <a:rPr lang="en-US" sz="2400" b="1" i="0" dirty="0">
                <a:solidFill>
                  <a:srgbClr val="610B38"/>
                </a:solidFill>
                <a:highlight>
                  <a:srgbClr val="FFFFFF"/>
                </a:highlight>
                <a:latin typeface="Aptos" panose="020B0004020202020204" pitchFamily="34" charset="0"/>
              </a:rPr>
              <a:t>The architecture of an artificial neural network:</a:t>
            </a:r>
          </a:p>
          <a:p>
            <a:pPr algn="just"/>
            <a:r>
              <a:rPr lang="en-US" b="0" i="0" dirty="0">
                <a:solidFill>
                  <a:srgbClr val="333333"/>
                </a:solidFill>
                <a:effectLst/>
                <a:highlight>
                  <a:srgbClr val="FFFFFF"/>
                </a:highlight>
                <a:latin typeface="Aptos" panose="020B0004020202020204" pitchFamily="34" charset="0"/>
              </a:rPr>
              <a:t>To understand the concept of the architecture of an artificial neural network, we have to understand what a neural network consists of. In order to define a neural network that consists of a large number of artificial neurons, which are termed units arranged in a sequence of layers. Lets us look at various types of layers available in an artificial neural network.</a:t>
            </a:r>
          </a:p>
          <a:p>
            <a:pPr algn="just"/>
            <a:r>
              <a:rPr lang="en-US" b="0" i="0" dirty="0">
                <a:solidFill>
                  <a:srgbClr val="333333"/>
                </a:solidFill>
                <a:effectLst/>
                <a:highlight>
                  <a:srgbClr val="FFFFFF"/>
                </a:highlight>
                <a:latin typeface="Aptos" panose="020B0004020202020204" pitchFamily="34" charset="0"/>
              </a:rPr>
              <a:t>Artificial Neural Network primarily consists of three layers:</a:t>
            </a:r>
          </a:p>
        </p:txBody>
      </p:sp>
      <p:pic>
        <p:nvPicPr>
          <p:cNvPr id="4098" name="Picture 2" descr="What is Artificial Neural Network">
            <a:extLst>
              <a:ext uri="{FF2B5EF4-FFF2-40B4-BE49-F238E27FC236}">
                <a16:creationId xmlns:a16="http://schemas.microsoft.com/office/drawing/2014/main" id="{5CA8A0ED-5D5B-3990-1DF4-F684224AEE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9692" y="1447519"/>
            <a:ext cx="5340525" cy="27859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98D636-6981-1962-6C29-9A0711232E50}"/>
              </a:ext>
            </a:extLst>
          </p:cNvPr>
          <p:cNvSpPr txBox="1"/>
          <p:nvPr/>
        </p:nvSpPr>
        <p:spPr>
          <a:xfrm>
            <a:off x="278605" y="2015566"/>
            <a:ext cx="5715000" cy="4247317"/>
          </a:xfrm>
          <a:prstGeom prst="rect">
            <a:avLst/>
          </a:prstGeom>
          <a:noFill/>
        </p:spPr>
        <p:txBody>
          <a:bodyPr wrap="square">
            <a:spAutoFit/>
          </a:bodyPr>
          <a:lstStyle/>
          <a:p>
            <a:pPr algn="just"/>
            <a:r>
              <a:rPr lang="en-US" b="1" i="0" dirty="0">
                <a:solidFill>
                  <a:srgbClr val="333333"/>
                </a:solidFill>
                <a:effectLst/>
                <a:highlight>
                  <a:srgbClr val="FFFFFF"/>
                </a:highlight>
                <a:latin typeface="inter-bold"/>
              </a:rPr>
              <a:t>Input Layer:</a:t>
            </a:r>
            <a:endParaRPr lang="en-US" b="0" i="0" dirty="0">
              <a:solidFill>
                <a:srgbClr val="333333"/>
              </a:solidFill>
              <a:effectLst/>
              <a:highlight>
                <a:srgbClr val="FFFFFF"/>
              </a:highlight>
              <a:latin typeface="inter-regular"/>
            </a:endParaRPr>
          </a:p>
          <a:p>
            <a:pPr algn="just"/>
            <a:r>
              <a:rPr lang="en-US" b="0" i="0" dirty="0">
                <a:solidFill>
                  <a:srgbClr val="333333"/>
                </a:solidFill>
                <a:effectLst/>
                <a:highlight>
                  <a:srgbClr val="FFFFFF"/>
                </a:highlight>
                <a:latin typeface="inter-regular"/>
              </a:rPr>
              <a:t>As the name suggests, it accepts inputs in several different formats provided by the programmer.</a:t>
            </a:r>
          </a:p>
          <a:p>
            <a:pPr algn="just"/>
            <a:r>
              <a:rPr lang="en-US" b="1" i="0" dirty="0">
                <a:solidFill>
                  <a:srgbClr val="333333"/>
                </a:solidFill>
                <a:effectLst/>
                <a:highlight>
                  <a:srgbClr val="FFFFFF"/>
                </a:highlight>
                <a:latin typeface="inter-bold"/>
              </a:rPr>
              <a:t>Hidden Layer:</a:t>
            </a:r>
            <a:endParaRPr lang="en-US" b="0" i="0" dirty="0">
              <a:solidFill>
                <a:srgbClr val="333333"/>
              </a:solidFill>
              <a:effectLst/>
              <a:highlight>
                <a:srgbClr val="FFFFFF"/>
              </a:highlight>
              <a:latin typeface="inter-regular"/>
            </a:endParaRPr>
          </a:p>
          <a:p>
            <a:pPr algn="just"/>
            <a:r>
              <a:rPr lang="en-US" b="0" i="0" dirty="0">
                <a:solidFill>
                  <a:srgbClr val="333333"/>
                </a:solidFill>
                <a:effectLst/>
                <a:highlight>
                  <a:srgbClr val="FFFFFF"/>
                </a:highlight>
                <a:latin typeface="inter-regular"/>
              </a:rPr>
              <a:t>The hidden layer presents in-between input and output layers. It performs all the calculations to find hidden features and patterns.</a:t>
            </a:r>
          </a:p>
          <a:p>
            <a:pPr algn="just"/>
            <a:r>
              <a:rPr lang="en-US" b="1" i="0" dirty="0">
                <a:solidFill>
                  <a:srgbClr val="333333"/>
                </a:solidFill>
                <a:effectLst/>
                <a:highlight>
                  <a:srgbClr val="FFFFFF"/>
                </a:highlight>
                <a:latin typeface="inter-bold"/>
              </a:rPr>
              <a:t>Output Layer:</a:t>
            </a:r>
            <a:endParaRPr lang="en-US" b="0" i="0" dirty="0">
              <a:solidFill>
                <a:srgbClr val="333333"/>
              </a:solidFill>
              <a:effectLst/>
              <a:highlight>
                <a:srgbClr val="FFFFFF"/>
              </a:highlight>
              <a:latin typeface="inter-regular"/>
            </a:endParaRPr>
          </a:p>
          <a:p>
            <a:pPr algn="just"/>
            <a:r>
              <a:rPr lang="en-US" b="0" i="0" dirty="0">
                <a:solidFill>
                  <a:srgbClr val="333333"/>
                </a:solidFill>
                <a:effectLst/>
                <a:highlight>
                  <a:srgbClr val="FFFFFF"/>
                </a:highlight>
                <a:latin typeface="inter-regular"/>
              </a:rPr>
              <a:t>The input goes through a series of transformations using the hidden layer, which finally results in output that is conveyed using this layer.</a:t>
            </a:r>
          </a:p>
          <a:p>
            <a:pPr algn="just"/>
            <a:r>
              <a:rPr lang="en-US" b="0" i="0" dirty="0">
                <a:solidFill>
                  <a:srgbClr val="333333"/>
                </a:solidFill>
                <a:effectLst/>
                <a:highlight>
                  <a:srgbClr val="FFFFFF"/>
                </a:highlight>
                <a:latin typeface="inter-regular"/>
              </a:rPr>
              <a:t>The artificial neural network takes input and computes the weighted sum of the inputs and includes a bias. This computation is represented in the form of a transfer function.</a:t>
            </a:r>
          </a:p>
        </p:txBody>
      </p:sp>
      <p:pic>
        <p:nvPicPr>
          <p:cNvPr id="4100" name="Picture 4" descr="What is Artificial Neural Network">
            <a:extLst>
              <a:ext uri="{FF2B5EF4-FFF2-40B4-BE49-F238E27FC236}">
                <a16:creationId xmlns:a16="http://schemas.microsoft.com/office/drawing/2014/main" id="{83FEAFFB-80D2-5F5B-C9F8-0085844E7D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99"/>
          <a:stretch/>
        </p:blipFill>
        <p:spPr bwMode="auto">
          <a:xfrm>
            <a:off x="1528762" y="5981840"/>
            <a:ext cx="1498511" cy="8761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95CE59A-1E81-D658-39AC-8F8945DE434A}"/>
              </a:ext>
            </a:extLst>
          </p:cNvPr>
          <p:cNvSpPr txBox="1"/>
          <p:nvPr/>
        </p:nvSpPr>
        <p:spPr>
          <a:xfrm>
            <a:off x="6374121" y="4362510"/>
            <a:ext cx="5731666" cy="2246769"/>
          </a:xfrm>
          <a:prstGeom prst="rect">
            <a:avLst/>
          </a:prstGeom>
          <a:noFill/>
        </p:spPr>
        <p:txBody>
          <a:bodyPr wrap="square">
            <a:spAutoFit/>
          </a:bodyPr>
          <a:lstStyle/>
          <a:p>
            <a:pPr algn="just"/>
            <a:r>
              <a:rPr lang="en-US" sz="2000" b="0" i="0" dirty="0">
                <a:solidFill>
                  <a:srgbClr val="333333"/>
                </a:solidFill>
                <a:effectLst/>
                <a:highlight>
                  <a:srgbClr val="FFFFFF"/>
                </a:highlight>
                <a:latin typeface="Aptos" panose="020B0004020202020204" pitchFamily="34" charset="0"/>
              </a:rPr>
              <a:t>It determines weighted total is passed as an input to an activation function to produce the output. Activation functions choose whether a node should fire or not. Only those who are fired make it to the output layer. There are distinctive activation functions available that can be applied upon the sort of task we are performing.</a:t>
            </a:r>
            <a:endParaRPr lang="en-SG" sz="2000" dirty="0">
              <a:latin typeface="Aptos" panose="020B0004020202020204" pitchFamily="34" charset="0"/>
            </a:endParaRPr>
          </a:p>
        </p:txBody>
      </p:sp>
    </p:spTree>
    <p:extLst>
      <p:ext uri="{BB962C8B-B14F-4D97-AF65-F5344CB8AC3E}">
        <p14:creationId xmlns:p14="http://schemas.microsoft.com/office/powerpoint/2010/main" val="3146659735"/>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291</TotalTime>
  <Words>4077</Words>
  <Application>Microsoft Office PowerPoint</Application>
  <PresentationFormat>Widescreen</PresentationFormat>
  <Paragraphs>215</Paragraphs>
  <Slides>40</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40</vt:i4>
      </vt:variant>
    </vt:vector>
  </HeadingPairs>
  <TitlesOfParts>
    <vt:vector size="55" baseType="lpstr">
      <vt:lpstr>Aptos</vt:lpstr>
      <vt:lpstr>Arial</vt:lpstr>
      <vt:lpstr>Calibri</vt:lpstr>
      <vt:lpstr>Cambria Math</vt:lpstr>
      <vt:lpstr>Century Schoolbook</vt:lpstr>
      <vt:lpstr>erdana</vt:lpstr>
      <vt:lpstr>Inter</vt:lpstr>
      <vt:lpstr>inter-bold</vt:lpstr>
      <vt:lpstr>inter-regular</vt:lpstr>
      <vt:lpstr>Nunito</vt:lpstr>
      <vt:lpstr>Source Sans 3</vt:lpstr>
      <vt:lpstr>Times New Roman</vt:lpstr>
      <vt:lpstr>Wingdings</vt:lpstr>
      <vt:lpstr>Wingdings 2</vt:lpstr>
      <vt:lpstr>View</vt:lpstr>
      <vt:lpstr>Artificial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Raajokiaa Ritu</dc:creator>
  <cp:lastModifiedBy>Raajokiaa Ritu</cp:lastModifiedBy>
  <cp:revision>167</cp:revision>
  <dcterms:created xsi:type="dcterms:W3CDTF">2024-07-02T14:40:09Z</dcterms:created>
  <dcterms:modified xsi:type="dcterms:W3CDTF">2024-07-03T18:33:39Z</dcterms:modified>
</cp:coreProperties>
</file>